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7" r:id="rId2"/>
    <p:sldId id="301" r:id="rId3"/>
    <p:sldId id="290" r:id="rId4"/>
    <p:sldId id="276" r:id="rId5"/>
    <p:sldId id="282" r:id="rId6"/>
    <p:sldId id="283" r:id="rId7"/>
    <p:sldId id="304" r:id="rId8"/>
    <p:sldId id="308" r:id="rId9"/>
    <p:sldId id="305" r:id="rId10"/>
    <p:sldId id="298" r:id="rId11"/>
    <p:sldId id="285" r:id="rId12"/>
    <p:sldId id="297" r:id="rId13"/>
    <p:sldId id="286" r:id="rId14"/>
    <p:sldId id="306" r:id="rId15"/>
    <p:sldId id="307" r:id="rId16"/>
    <p:sldId id="299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 Coalition for vaccinati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4F6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80" d="100"/>
          <a:sy n="80" d="100"/>
        </p:scale>
        <p:origin x="-10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DC790E-A834-4218-A259-7477AA8EEA92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7CDD59-F582-49BF-81C3-F9C07462E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1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5362" name="Google Shape;52;p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Такі інформаційні </a:t>
            </a:r>
            <a:endParaRPr lang="ru-RU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1078F-FEF1-41C6-845B-F10A34D55C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0AD8-6C59-4587-B863-85AC54A80175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92DA-EED8-4C6C-B4AA-92698D695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9026-B934-453A-A6C2-4C25C6E8AA2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405D-AFC6-44FF-8B1A-4BB5371BD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B15-BB21-4DD3-BFB8-742A3CB66809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D488-90A1-4653-9EEB-1332DD5D8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97C8-0CB1-4F18-8B48-E398206E3993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EF0B-5D65-4444-856A-E42602F3D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78F4-C332-40F2-8789-947A204F512A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D000-AA68-4AA5-8470-62D8D585D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85AF-F4B1-4802-A86E-F970C61BAC08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B6BE-4957-428C-B5DD-21F29051D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2321-2B0F-4D6F-A71B-7063BA656B14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33FD-7E78-4CCB-843F-83DC671D5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1C3A-5496-481D-8FB4-26F2367A6CB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C58A-2FC2-41F1-8C77-B261CDF97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D957-C9AF-4CA3-A3C8-E472812932BB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EAC3-2B1E-462A-8DB7-0815E6C10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61B6-C792-4F3B-83AD-10CFCD86EF2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EE96-A915-4F47-9F55-8C2DFA049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FB84-55CB-4357-8277-EF46BB84EC13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010C-8568-460A-8C63-2C1804D17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35E917-C80F-4C7C-9CE4-1AE0EE255240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01EA7-F16C-4855-9C3D-0EDE68A86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338" name="Google Shape;56;p13"/>
          <p:cNvSpPr txBox="1">
            <a:spLocks noChangeArrowheads="1"/>
          </p:cNvSpPr>
          <p:nvPr/>
        </p:nvSpPr>
        <p:spPr bwMode="auto">
          <a:xfrm>
            <a:off x="4757738" y="5168900"/>
            <a:ext cx="74342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33" rIns="121900" bIns="60933">
            <a:spAutoFit/>
          </a:bodyPr>
          <a:lstStyle/>
          <a:p>
            <a:pPr>
              <a:buSzPts val="1100"/>
            </a:pPr>
            <a:endParaRPr lang="ru-RU" sz="2000" b="1" i="1">
              <a:latin typeface="Calibri" pitchFamily="34" charset="0"/>
            </a:endParaRP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158750"/>
            <a:ext cx="5762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50900" y="3082925"/>
            <a:ext cx="1049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latin typeface="Calibri" pitchFamily="34" charset="0"/>
              </a:rPr>
              <a:t>Європейський тиждень імунізації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12192000" cy="115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Х</a:t>
            </a:r>
            <a:r>
              <a:rPr lang="uk-UA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-інфекція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638" y="1209675"/>
            <a:ext cx="6284912" cy="5626100"/>
          </a:xfrm>
          <a:prstGeom prst="rect">
            <a:avLst/>
          </a:prstGeo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В - це вірусне інфекційне захворювання, що вражає печінку.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дітей зараження вірусом гепатиту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80% випадків веде до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хронізації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 та цирозу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пічинки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95%.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Вакцинація: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доба життя (1-а доза)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міс. життя (2-а доза)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міс. життя (3-я доза)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432550" y="1209675"/>
            <a:ext cx="5611813" cy="5648325"/>
          </a:xfrm>
          <a:prstGeom prst="rect">
            <a:avLst/>
          </a:prstGeo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Гемофільна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інфекція- збудником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Haemophilus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influenzae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b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-інфекція).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-інфекція уражає органи дихання, центральну нервову систему та сприяє гнійним вогнищам у різних органах. </a:t>
            </a:r>
          </a:p>
          <a:p>
            <a:pPr algn="just"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 в світі діагностують близько 3 мільйонів випадків, з яких близько 15% мають летальний результат. </a:t>
            </a:r>
          </a:p>
          <a:p>
            <a:pPr algn="just"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Єдиним профілактичним захистом є вакцинація</a:t>
            </a:r>
          </a:p>
          <a:p>
            <a:pPr algn="just"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 за календарем: </a:t>
            </a:r>
          </a:p>
          <a:p>
            <a:pPr marL="0" indent="0" algn="just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 міс., 4 міс., 12 міс.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endParaRPr lang="en-US" dirty="0"/>
          </a:p>
          <a:p>
            <a:pPr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15900"/>
            <a:ext cx="19685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373563"/>
            <a:ext cx="331152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1209675"/>
            <a:ext cx="6899275" cy="5575300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Поліомієліт є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висококонтагіозне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інфекційне   захворюванням, уражає нервову систему дитини.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Поліомієліт, на жаль, знову з’явився в Україні. В 2021 році був зафіксований спалах у Рівненській та Закарпатській областях. Це сталось, зокрема, через низький рівень охоплення вакцинацією.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Паралітична форма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невиліковна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частіше  спостерігається параліч нижніх кінцівок, але може бути і  всього тулуба, навіть до зупинки дихання.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Вакцинація: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інактивована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(ІПВ) – 2 та 4 місяці,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оральна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поліомієлітна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 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ОПВ)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 6 місяців, 18 місяців,  6 років та 14 років.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12192000" cy="1038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Поліомієліт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 descr="В Україні — спалах поліомієліту, виявили вже 20 хворих. Що робити, аби  вберегти дітей | Вільне радіо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4263" y="3733800"/>
            <a:ext cx="4665662" cy="2968625"/>
          </a:xfrm>
          <a:prstGeom prst="rect">
            <a:avLst/>
          </a:prstGeom>
          <a:noFill/>
          <a:ln w="85725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215900"/>
            <a:ext cx="19685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9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marL="2154238"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545658"/>
                </a:solidFill>
                <a:latin typeface="Helmet"/>
              </a:rPr>
              <a:t>              </a:t>
            </a:r>
            <a:r>
              <a:rPr lang="ru-RU" sz="4200" dirty="0">
                <a:latin typeface="Helmet"/>
              </a:rPr>
              <a:t>В1950-х </a:t>
            </a:r>
            <a:r>
              <a:rPr lang="ru-RU" sz="4200" dirty="0" err="1">
                <a:latin typeface="Helmet"/>
              </a:rPr>
              <a:t>з'явилася</a:t>
            </a:r>
            <a:r>
              <a:rPr lang="ru-RU" sz="4200" dirty="0">
                <a:latin typeface="Helmet"/>
              </a:rPr>
              <a:t> вакцина </a:t>
            </a:r>
            <a:r>
              <a:rPr lang="ru-RU" sz="4200" dirty="0" err="1">
                <a:latin typeface="Helmet"/>
              </a:rPr>
              <a:t>від</a:t>
            </a:r>
            <a:r>
              <a:rPr lang="ru-RU" sz="4200" dirty="0">
                <a:latin typeface="Helmet"/>
              </a:rPr>
              <a:t> </a:t>
            </a:r>
            <a:r>
              <a:rPr lang="ru-RU" sz="4200" dirty="0" err="1">
                <a:latin typeface="Helmet"/>
              </a:rPr>
              <a:t>поліомієліту</a:t>
            </a:r>
            <a:r>
              <a:rPr lang="ru-RU" sz="4200" dirty="0">
                <a:latin typeface="Helmet"/>
              </a:rPr>
              <a:t>, на </a:t>
            </a:r>
            <a:r>
              <a:rPr lang="ru-RU" sz="4200" dirty="0" err="1">
                <a:latin typeface="Helmet"/>
              </a:rPr>
              <a:t>щеплення</a:t>
            </a:r>
            <a:r>
              <a:rPr lang="ru-RU" sz="4200" dirty="0">
                <a:latin typeface="Helmet"/>
              </a:rPr>
              <a:t> </a:t>
            </a:r>
            <a:r>
              <a:rPr lang="ru-RU" sz="4200" dirty="0" err="1">
                <a:latin typeface="Helmet"/>
              </a:rPr>
              <a:t>вишикувалися</a:t>
            </a:r>
            <a:r>
              <a:rPr lang="ru-RU" sz="4200" dirty="0">
                <a:latin typeface="Helmet"/>
              </a:rPr>
              <a:t> </a:t>
            </a:r>
            <a:r>
              <a:rPr lang="ru-RU" sz="4200" dirty="0" err="1">
                <a:latin typeface="Helmet"/>
              </a:rPr>
              <a:t>черги</a:t>
            </a:r>
            <a:endParaRPr lang="uk-UA" sz="4200" dirty="0"/>
          </a:p>
        </p:txBody>
      </p:sp>
      <p:pic>
        <p:nvPicPr>
          <p:cNvPr id="5" name="Місце для вмісту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13" y="1231900"/>
            <a:ext cx="6977062" cy="5975350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4098" name="Picture 2" descr="В Україні дитину паралізувало через поліомієліт. Батьки – антивакцинатори —  Тексти.org.u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1050" y="4325938"/>
            <a:ext cx="5000625" cy="3063875"/>
          </a:xfrm>
          <a:prstGeom prst="rect">
            <a:avLst/>
          </a:prstGeom>
          <a:noFill/>
          <a:ln w="85725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4100" name="Picture 4" descr="Полиомиелит: симптомы, прививка - вакцина, у детей, фото, лечение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262063"/>
            <a:ext cx="4999038" cy="306387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2765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13" y="201613"/>
            <a:ext cx="19685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825625"/>
            <a:ext cx="11541125" cy="4783138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Ротавірусна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Пневмококова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Гепатиту А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Менінгококова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Папіломавірусна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</a:t>
            </a:r>
            <a:r>
              <a:rPr lang="uk-UA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дітям, віком 5-11 р. спеціальна форма  вакцини Комірнаті, з 12-ти років - доросла форма).</a:t>
            </a:r>
            <a:r>
              <a:rPr lang="uk-UA" dirty="0">
                <a:solidFill>
                  <a:srgbClr val="1D1D1B"/>
                </a:solidFill>
                <a:latin typeface="ProbaPro"/>
              </a:rPr>
              <a:t>	</a:t>
            </a:r>
            <a:endParaRPr lang="ru-RU" dirty="0">
              <a:solidFill>
                <a:srgbClr val="1D1D1B"/>
              </a:solidFill>
              <a:latin typeface="ProbaPro"/>
            </a:endParaRPr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12192000" cy="1200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 щеплення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15900"/>
            <a:ext cx="19685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1951038"/>
            <a:ext cx="376872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5"/>
            <a:ext cx="12192000" cy="91757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 вакцини</a:t>
            </a:r>
          </a:p>
        </p:txBody>
      </p:sp>
      <p:pic>
        <p:nvPicPr>
          <p:cNvPr id="29698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83763" y="1089025"/>
            <a:ext cx="2212975" cy="2441575"/>
          </a:xfrm>
          <a:ln w="6350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2408238" y="1020763"/>
            <a:ext cx="6970712" cy="552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вакцинайії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Зменьшення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ін’єкційного навантаження,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однієї інфекції зробити щеплення від декількох інфекцій.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 А чи безпечно від стількох інфекцій вакцинуватися одночасно?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БЕЗПЕЧНО!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 не можуть «перевантажити» імунну систему дитини.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Імунна система виробляє антитіла до  100 мільйонів антигенів.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формує імунітет навіть при одночасному введені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 тис. вакцин.</a:t>
            </a:r>
            <a:endParaRPr lang="uk-UA" dirty="0">
              <a:latin typeface="+mn-lt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699869" y="4068642"/>
            <a:ext cx="2296225" cy="2534038"/>
          </a:xfrm>
          <a:prstGeom prst="rect">
            <a:avLst/>
          </a:prstGeom>
          <a:ln w="63500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70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77900"/>
            <a:ext cx="2138363" cy="5624513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" y="255588"/>
            <a:ext cx="0" cy="250825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</p:spPr>
        <p:txBody>
          <a:bodyPr wrap="none" lIns="0" tIns="-12696" rIns="0" bIns="-12696" anchor="ctr">
            <a:spAutoFit/>
          </a:bodyPr>
          <a:lstStyle/>
          <a:p>
            <a:pPr eaLnBrk="0" hangingPunct="0"/>
            <a:endParaRPr lang="uk-UA" altLang="uk-UA"/>
          </a:p>
        </p:txBody>
      </p:sp>
      <p:pic>
        <p:nvPicPr>
          <p:cNvPr id="2970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-9525"/>
            <a:ext cx="18208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620838"/>
            <a:ext cx="11628438" cy="4957762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 anchor="ctr" anchorCtr="1">
            <a:normAutofit fontScale="62500" lnSpcReduction="20000"/>
          </a:bodyPr>
          <a:lstStyle/>
          <a:p>
            <a:pPr marL="754062" indent="-571500" algn="just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41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вакцинацією немає потреби в додаткових обстеженнях.</a:t>
            </a:r>
          </a:p>
          <a:p>
            <a:pPr marL="754062" indent="-571500" algn="just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41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Хронічні захворювання це пряме показання до негайного щеплення.</a:t>
            </a:r>
          </a:p>
          <a:p>
            <a:pPr marL="754062" indent="-571500" algn="just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41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Пропущене щеплення за календарем не потребує щеплень з початку, сімейний лікар складе індивідуальний план наступних щеплень.</a:t>
            </a:r>
          </a:p>
          <a:p>
            <a:pPr marL="754062" indent="-571500" algn="just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41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порушеному графіку щеплень можна починати вакцинуватися від любої інфекції, з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інтервалів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доз.</a:t>
            </a:r>
          </a:p>
          <a:p>
            <a:pPr marL="754062" indent="-571500" algn="just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кратності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щеплень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інфекційного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1D1D1B"/>
              </a:solidFill>
              <a:latin typeface="ProbaPro"/>
            </a:endParaRPr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279400"/>
            <a:ext cx="12192000" cy="1200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Вакцинуйтесь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420688"/>
            <a:ext cx="19685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-50800" y="0"/>
            <a:ext cx="12607925" cy="78136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74963" y="3657600"/>
            <a:ext cx="6680200" cy="2001838"/>
          </a:xfrm>
        </p:spPr>
        <p:txBody>
          <a:bodyPr/>
          <a:lstStyle/>
          <a:p>
            <a:pPr algn="ctr"/>
            <a:r>
              <a:rPr lang="uk-UA" sz="540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  <p:sp>
        <p:nvSpPr>
          <p:cNvPr id="5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60400" y="768350"/>
            <a:ext cx="11053763" cy="179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Імунопрофілактика завжди на захисті Вашого здоров’я!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03300" y="125413"/>
            <a:ext cx="10515600" cy="1325562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563"/>
            <a:ext cx="10515600" cy="29575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хвороб; 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інформування населення про вакцинацію, як ключового інструменту профілактики інфекційних захворювань і збереження здоров’я та життя;</a:t>
            </a:r>
          </a:p>
        </p:txBody>
      </p:sp>
      <p:sp>
        <p:nvSpPr>
          <p:cNvPr id="4" name="Прямокутник 3">
            <a:extLst>
              <a:ext uri="{FF2B5EF4-FFF2-40B4-BE49-F238E27FC236}"/>
            </a:extLst>
          </p:cNvPr>
          <p:cNvSpPr/>
          <p:nvPr/>
        </p:nvSpPr>
        <p:spPr>
          <a:xfrm>
            <a:off x="0" y="-7938"/>
            <a:ext cx="12192000" cy="145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             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тиждень імунізації </a:t>
            </a: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346075"/>
            <a:ext cx="19685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2738" y="3832225"/>
            <a:ext cx="26860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Місце для вмісту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38200" y="4175125"/>
            <a:ext cx="8275638" cy="2420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  обізнаності громадськості про важливість вакцинації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інформування  громадськості про важливість повноцінної імунізації протягом усього життя людини;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важливість усунення прогалин у вакцинації.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16213" y="5595682"/>
            <a:ext cx="10614891" cy="948103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Захистимо</a:t>
            </a:r>
            <a:r>
              <a:rPr lang="ru-RU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 разом!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HelveticaNeueCyr-Roman"/>
            </a:endParaRPr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636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57682" y="1571415"/>
            <a:ext cx="4850646" cy="34445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ВООЗ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рятують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 – 3 МІЛЬОНИ 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750 тис.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інвалідності</a:t>
            </a:r>
            <a:r>
              <a:rPr lang="ru-RU" sz="2800" dirty="0">
                <a:latin typeface="HelveticaNeueCyr-Roman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7046913" y="1739900"/>
            <a:ext cx="4954587" cy="2713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Нещеплені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інфікуватися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івалідом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деколи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5819775" y="1571625"/>
            <a:ext cx="1023938" cy="2646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600">
                <a:solidFill>
                  <a:srgbClr val="C00000"/>
                </a:solidFill>
                <a:latin typeface="HelveticaNeueCyr-Roman"/>
              </a:rPr>
              <a:t>!</a:t>
            </a:r>
            <a:endParaRPr lang="ru-RU" sz="2400">
              <a:solidFill>
                <a:srgbClr val="C00000"/>
              </a:solidFill>
              <a:latin typeface="HelveticaNeueCyr-Roman"/>
            </a:endParaRPr>
          </a:p>
        </p:txBody>
      </p:sp>
      <p:pic>
        <p:nvPicPr>
          <p:cNvPr id="1741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314325"/>
            <a:ext cx="19700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843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350"/>
            <a:ext cx="1074896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6350"/>
            <a:ext cx="21018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116763" y="1530350"/>
            <a:ext cx="4759325" cy="5111750"/>
          </a:xfrm>
          <a:ln w="698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>
              <a:solidFill>
                <a:schemeClr val="accent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>
              <a:solidFill>
                <a:schemeClr val="accent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>
              <a:solidFill>
                <a:schemeClr val="accent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>
              <a:solidFill>
                <a:schemeClr val="accent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>
              <a:solidFill>
                <a:schemeClr val="accent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>
              <a:solidFill>
                <a:schemeClr val="accent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>
              <a:solidFill>
                <a:schemeClr val="accent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>
              <a:solidFill>
                <a:schemeClr val="accent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оболонок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кісток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sz="2600" b="1" dirty="0"/>
              <a:t>. </a:t>
            </a:r>
            <a:endParaRPr lang="ru-RU" b="1" dirty="0">
              <a:solidFill>
                <a:srgbClr val="333333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12192000" cy="1273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Туберкульоз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11138" y="1530350"/>
            <a:ext cx="6643687" cy="5111750"/>
          </a:xfrm>
          <a:prstGeom prst="rect">
            <a:avLst/>
          </a:prstGeom>
          <a:ln w="698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</a:t>
            </a: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r>
              <a:rPr lang="uk-UA" sz="7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7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повітряно-крапельним</a:t>
            </a: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хворої</a:t>
            </a: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активною формою) до </a:t>
            </a:r>
            <a:r>
              <a:rPr lang="ru-RU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Мікобактерії живуть в зовнішньому середовищі до 12-24 міс. 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75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</a:t>
            </a:r>
            <a:r>
              <a:rPr lang="ru-RU" sz="75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БЦЖ</a:t>
            </a:r>
            <a:r>
              <a:rPr lang="ru-RU" sz="7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на 3–5-ту добу </a:t>
            </a:r>
            <a:r>
              <a:rPr lang="ru-RU" sz="75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7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5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7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 захищає дитину від </a:t>
            </a:r>
            <a:r>
              <a:rPr lang="uk-UA" sz="7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генералізованої</a:t>
            </a:r>
            <a:r>
              <a:rPr lang="uk-UA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 туберкульозу та  від туберкульозного менінгіту.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15900"/>
            <a:ext cx="19685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Місце для вмісту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0" y="1631950"/>
            <a:ext cx="453072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1125" y="1277938"/>
            <a:ext cx="7075488" cy="5478462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 fontScale="92500"/>
          </a:bodyPr>
          <a:lstStyle/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 – найбільш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висококонтагіозне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інфекційне захворювання у світі.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протягом останнього року зафіксовані випадки кору, наразі проводиться по країні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catch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мікропланування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КПК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1–3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1000,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захворіють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помирають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неврологічних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 КПК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6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дози щеплення дають майже 100% захист від кору.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12192000" cy="115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416800" y="1277938"/>
            <a:ext cx="4664075" cy="5478462"/>
          </a:xfrm>
          <a:prstGeom prst="rect">
            <a:avLst/>
          </a:prstGeom>
          <a:noFill/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кору: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2150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15900"/>
            <a:ext cx="19685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0713" y="3870325"/>
            <a:ext cx="30162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1125" y="1277938"/>
            <a:ext cx="5873750" cy="5478462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Епідемічний паротит- вірусне інфекційне захворювання.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На заході країни зареєстровані випадки паротиту.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Специфічного лікування не існує</a:t>
            </a:r>
          </a:p>
          <a:p>
            <a:r>
              <a:rPr lang="ru-RU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Єдиний надійний захист від можливих ускладнень — вакцинація.</a:t>
            </a: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Щеплення КПК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 рік та 6 років.</a:t>
            </a:r>
            <a:endParaRPr lang="uk-UA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600" b="1" smtClean="0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30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12192000" cy="115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Епідемічний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паротит </a:t>
            </a:r>
          </a:p>
        </p:txBody>
      </p:sp>
      <p:sp>
        <p:nvSpPr>
          <p:cNvPr id="5" name="Місце для вмісту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207125" y="1277938"/>
            <a:ext cx="5873750" cy="5478462"/>
          </a:xfrm>
          <a:prstGeom prst="rect">
            <a:avLst/>
          </a:prstGeom>
          <a:noFill/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паротиту: 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941763" algn="l"/>
              </a:tabLs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підшлункової залози;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941763" algn="l"/>
              </a:tabLs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хлопчиків – безпліддя в майбутньому;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941763" algn="l"/>
              </a:tabLs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 мозку;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941763" algn="l"/>
              </a:tabLst>
              <a:defRPr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вагітних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викидень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передчасні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пологи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941763" algn="l"/>
              </a:tabLs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слуху.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15900"/>
            <a:ext cx="19685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3438" y="3897313"/>
            <a:ext cx="3525837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1125" y="1277938"/>
            <a:ext cx="6442075" cy="5478462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 anchorCtr="1">
            <a:normAutofit/>
          </a:bodyPr>
          <a:lstStyle/>
          <a:p>
            <a:pPr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Краснуха –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вірусне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інфекційне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повітряно-крапельним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трансплацентарно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вагітнною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жінкою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веде до тяжких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плоду  та є показом для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переривання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 КПК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6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12192000" cy="115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Краснуха</a:t>
            </a:r>
          </a:p>
        </p:txBody>
      </p:sp>
      <p:sp>
        <p:nvSpPr>
          <p:cNvPr id="5" name="Місце для вмісту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765925" y="1277938"/>
            <a:ext cx="5314950" cy="5478462"/>
          </a:xfrm>
          <a:prstGeom prst="rect">
            <a:avLst/>
          </a:prstGeom>
          <a:noFill/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 краснухи</a:t>
            </a:r>
          </a:p>
          <a:p>
            <a:pPr marL="0" indent="0"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жінок:</a:t>
            </a:r>
          </a:p>
          <a:p>
            <a:pPr marL="0" indent="0"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Переривання та </a:t>
            </a:r>
            <a:r>
              <a:rPr lang="uk-UA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невиношування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вагітності;</a:t>
            </a:r>
          </a:p>
          <a:p>
            <a:pPr marL="0" indent="0"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Захворювання суглобів;</a:t>
            </a:r>
          </a:p>
          <a:p>
            <a:pPr marL="0" indent="0"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вродженої краснухи: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Глухота; 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Вади розвитку очей;  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Вади серця;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Вади опорно- рухового апарату;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Вади розвитку нервової, ендокринної, сечостатевої системи </a:t>
            </a:r>
          </a:p>
          <a:p>
            <a:pPr defTabSz="9128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uk-UA" sz="2400" b="1" dirty="0">
              <a:solidFill>
                <a:srgbClr val="C00000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15900"/>
            <a:ext cx="19685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3888996"/>
            <a:ext cx="3055817" cy="2717414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76213" y="1285875"/>
            <a:ext cx="6203950" cy="5495925"/>
          </a:xfr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bacterium diphtheria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 повітряно-крапельним шляхом.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токсин,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воротами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високу летальність.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кашлюку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Bordetella pertussis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крапельним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чханні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хворого.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напади кашлю,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Щеплення АКДП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2, 4, 6, 18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Щепленя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АДП  у 6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0"/>
            <a:ext cx="12192000" cy="115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Дифтерія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правець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кашлюк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481763" y="1285875"/>
            <a:ext cx="5607050" cy="5495925"/>
          </a:xfrm>
          <a:prstGeom prst="rect">
            <a:avLst/>
          </a:prstGeom>
          <a:ln w="857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Ускладнення: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Дифтерія.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Блокування дихальних шляхів, </a:t>
            </a:r>
            <a:r>
              <a:rPr lang="uk-UA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інфекційно-токсичний шок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ураження нервової системи</a:t>
            </a:r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ниркова недостатність; у деяких випадках може настати смерть.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24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Правець.</a:t>
            </a:r>
            <a:r>
              <a:rPr lang="ru-RU" sz="1500">
                <a:solidFill>
                  <a:srgbClr val="BDC1C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Навіть у разі застосування найсучасніших методів лікування правцю у розвинених країнах помирає 30-60% госпіталізованих хворих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Кашлюк. </a:t>
            </a:r>
            <a:endParaRPr lang="ru-RU" sz="240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Неврологічні ускладнення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Пневмонія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Смерть</a:t>
            </a:r>
          </a:p>
        </p:txBody>
      </p:sp>
      <p:pic>
        <p:nvPicPr>
          <p:cNvPr id="2458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15900"/>
            <a:ext cx="19685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4954</TotalTime>
  <Words>804</Words>
  <Application>Microsoft Office PowerPoint</Application>
  <PresentationFormat>Произвольный</PresentationFormat>
  <Paragraphs>154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Calibri</vt:lpstr>
      <vt:lpstr>Arial</vt:lpstr>
      <vt:lpstr>Calibri Light</vt:lpstr>
      <vt:lpstr>Times New Roman</vt:lpstr>
      <vt:lpstr>Wingdings</vt:lpstr>
      <vt:lpstr>HelveticaNeueCyr-Roman</vt:lpstr>
      <vt:lpstr>Helmet</vt:lpstr>
      <vt:lpstr>ProbaPro</vt:lpstr>
      <vt:lpstr>Тема Office</vt:lpstr>
      <vt:lpstr>Слайд 1</vt:lpstr>
      <vt:lpstr>Слайд 2</vt:lpstr>
      <vt:lpstr>Чому вакцинація – це важливо?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В1950-х з'явилася вакцина від поліомієліту, на щеплення вишикувалися черги</vt:lpstr>
      <vt:lpstr>Слайд 13</vt:lpstr>
      <vt:lpstr>Комбіновані вакцини</vt:lpstr>
      <vt:lpstr>Слайд 15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211</cp:revision>
  <dcterms:created xsi:type="dcterms:W3CDTF">2022-09-30T14:36:36Z</dcterms:created>
  <dcterms:modified xsi:type="dcterms:W3CDTF">2023-04-24T13:03:25Z</dcterms:modified>
</cp:coreProperties>
</file>