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302" r:id="rId3"/>
    <p:sldId id="312" r:id="rId4"/>
    <p:sldId id="329" r:id="rId5"/>
    <p:sldId id="382" r:id="rId6"/>
    <p:sldId id="341" r:id="rId7"/>
    <p:sldId id="324" r:id="rId8"/>
    <p:sldId id="384" r:id="rId9"/>
    <p:sldId id="317" r:id="rId10"/>
    <p:sldId id="332" r:id="rId11"/>
    <p:sldId id="315" r:id="rId12"/>
    <p:sldId id="322" r:id="rId13"/>
    <p:sldId id="323" r:id="rId14"/>
    <p:sldId id="353" r:id="rId15"/>
    <p:sldId id="367" r:id="rId16"/>
    <p:sldId id="327" r:id="rId17"/>
    <p:sldId id="360" r:id="rId18"/>
    <p:sldId id="368" r:id="rId19"/>
    <p:sldId id="344" r:id="rId20"/>
    <p:sldId id="330" r:id="rId21"/>
    <p:sldId id="340" r:id="rId22"/>
    <p:sldId id="356" r:id="rId23"/>
    <p:sldId id="377" r:id="rId24"/>
    <p:sldId id="345" r:id="rId25"/>
    <p:sldId id="350" r:id="rId26"/>
    <p:sldId id="336" r:id="rId27"/>
    <p:sldId id="346" r:id="rId28"/>
    <p:sldId id="348" r:id="rId29"/>
    <p:sldId id="369" r:id="rId30"/>
    <p:sldId id="370" r:id="rId31"/>
    <p:sldId id="381" r:id="rId32"/>
    <p:sldId id="357" r:id="rId33"/>
    <p:sldId id="365" r:id="rId34"/>
    <p:sldId id="379" r:id="rId35"/>
    <p:sldId id="358" r:id="rId36"/>
    <p:sldId id="355" r:id="rId37"/>
    <p:sldId id="374" r:id="rId38"/>
    <p:sldId id="364" r:id="rId39"/>
    <p:sldId id="376" r:id="rId40"/>
    <p:sldId id="373" r:id="rId41"/>
    <p:sldId id="378" r:id="rId42"/>
    <p:sldId id="371" r:id="rId43"/>
    <p:sldId id="375" r:id="rId44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iuZxOKXs9deGleBdNO65aQeBj2Q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f53cd9a6a6d2ca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DF0E7"/>
    <a:srgbClr val="000000"/>
    <a:srgbClr val="B04318"/>
    <a:srgbClr val="E15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281F54-81C1-468C-B769-62571950C9FC}">
  <a:tblStyle styleId="{96281F54-81C1-468C-B769-62571950C9F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2" autoAdjust="0"/>
    <p:restoredTop sz="94676"/>
  </p:normalViewPr>
  <p:slideViewPr>
    <p:cSldViewPr snapToGrid="0">
      <p:cViewPr varScale="1">
        <p:scale>
          <a:sx n="53" d="100"/>
          <a:sy n="53" d="100"/>
        </p:scale>
        <p:origin x="624" y="17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5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6995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766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491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1846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5584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5431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300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7805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6657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570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548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852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799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447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2159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3042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873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4797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5496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9470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081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994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49279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980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762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7334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06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29274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50369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9676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363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92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11608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2974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48420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030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6726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6566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3690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327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5850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952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23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Google Shape;77;p24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8" name="Google Shape;78;p24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body" idx="1"/>
          </p:nvPr>
        </p:nvSpPr>
        <p:spPr>
          <a:xfrm rot="5400000">
            <a:off x="3598862" y="-1192212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Google Shape;83;p2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4" name="Google Shape;84;p2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58812" y="12724828"/>
            <a:ext cx="1747525" cy="6553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5"/>
          <p:cNvSpPr/>
          <p:nvPr/>
        </p:nvSpPr>
        <p:spPr>
          <a:xfrm>
            <a:off x="883030" y="12395203"/>
            <a:ext cx="22665563" cy="12700"/>
          </a:xfrm>
          <a:custGeom>
            <a:avLst/>
            <a:gdLst/>
            <a:ahLst/>
            <a:cxnLst/>
            <a:rect l="l" t="t" r="r" b="b"/>
            <a:pathLst>
              <a:path w="22665563" h="12700" extrusionOk="0">
                <a:moveTo>
                  <a:pt x="22665562" y="0"/>
                </a:moveTo>
                <a:lnTo>
                  <a:pt x="0" y="0"/>
                </a:lnTo>
              </a:path>
            </a:pathLst>
          </a:custGeom>
          <a:noFill/>
          <a:ln w="38100" cap="rnd" cmpd="sng">
            <a:solidFill>
              <a:srgbClr val="AEABA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7697972" y="2721935"/>
            <a:ext cx="786809" cy="8677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5"/>
          <p:cNvSpPr txBox="1"/>
          <p:nvPr/>
        </p:nvSpPr>
        <p:spPr>
          <a:xfrm>
            <a:off x="570292" y="11815735"/>
            <a:ext cx="232910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content of this presentation was produced by Alinea International and should not be copied or reproduced in full or in part without a written permission from Alinea International.</a:t>
            </a:r>
            <a:endParaRPr dirty="0"/>
          </a:p>
        </p:txBody>
      </p:sp>
      <p:pic>
        <p:nvPicPr>
          <p:cNvPr id="21" name="Google Shape;21;p15" descr="Зображення, що містить текст, картинка&#10;&#10;Автоматично згенерований опи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2740" y="12407903"/>
            <a:ext cx="2609850" cy="1043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10800000">
            <a:off x="4968359" y="2623735"/>
            <a:ext cx="19618837" cy="1150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298450" y="-482050"/>
            <a:ext cx="19618837" cy="115041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/>
          <p:nvPr/>
        </p:nvSpPr>
        <p:spPr>
          <a:xfrm>
            <a:off x="16547690" y="7521677"/>
            <a:ext cx="4100052" cy="42787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3"/>
          <p:cNvSpPr/>
          <p:nvPr/>
        </p:nvSpPr>
        <p:spPr>
          <a:xfrm>
            <a:off x="15500555" y="6743341"/>
            <a:ext cx="4100052" cy="42787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3437808" y="1466850"/>
            <a:ext cx="4696542" cy="4552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5.jp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6.wd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9.png"/><Relationship Id="rId4" Type="http://schemas.openxmlformats.org/officeDocument/2006/relationships/image" Target="../media/image5.jp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3017266" y="3914158"/>
            <a:ext cx="19212232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4400" dirty="0">
                <a:solidFill>
                  <a:schemeClr val="dk1"/>
                </a:solidFill>
              </a:rPr>
              <a:t>Впровадження постанови Кабінету Міністрів України 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4400" dirty="0">
                <a:solidFill>
                  <a:schemeClr val="dk1"/>
                </a:solidFill>
              </a:rPr>
              <a:t>від 1 червня 2023 року № 576 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uk-UA" sz="4400" dirty="0">
              <a:solidFill>
                <a:schemeClr val="dk1"/>
              </a:solidFill>
            </a:endParaRPr>
          </a:p>
          <a:p>
            <a:pPr lvl="0" algn="ctr">
              <a:spcBef>
                <a:spcPts val="600"/>
              </a:spcBef>
            </a:pPr>
            <a:r>
              <a:rPr lang="uk-UA" sz="4000" i="1" dirty="0">
                <a:solidFill>
                  <a:schemeClr val="tx1"/>
                </a:solidFill>
              </a:rPr>
              <a:t>«Про внесення змін до деяких постанов Кабінету Міністрів України щодо провадження діяльності з усиновлення та влаштування дітей-сиріт, дітей, позбавлених батьківського піклування, в сім’ї громадян України під час воєнного стану»</a:t>
            </a:r>
            <a:endParaRPr sz="4000" i="1" dirty="0">
              <a:solidFill>
                <a:schemeClr val="tx1"/>
              </a:solidFill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4824219" y="8902288"/>
            <a:ext cx="1619386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sz="4000" b="0" i="1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23 </a:t>
            </a:r>
            <a:r>
              <a:rPr lang="uk-UA" sz="4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червня 2023 року</a:t>
            </a:r>
            <a:endParaRPr sz="40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8025003" y="10650218"/>
            <a:ext cx="8333994" cy="45720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353777" y="11120429"/>
            <a:ext cx="165392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to Ukraine’s Reforms for Governance. Funded by Global Affairs Canada. Implemented by Alinea. </a:t>
            </a:r>
            <a:endParaRPr dirty="0"/>
          </a:p>
        </p:txBody>
      </p:sp>
      <p:grpSp>
        <p:nvGrpSpPr>
          <p:cNvPr id="93" name="Google Shape;93;p1"/>
          <p:cNvGrpSpPr/>
          <p:nvPr/>
        </p:nvGrpSpPr>
        <p:grpSpPr>
          <a:xfrm>
            <a:off x="12442839" y="601769"/>
            <a:ext cx="7832316" cy="1844809"/>
            <a:chOff x="8359991" y="9113279"/>
            <a:chExt cx="8404009" cy="1828800"/>
          </a:xfrm>
        </p:grpSpPr>
        <p:pic>
          <p:nvPicPr>
            <p:cNvPr id="94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476" y="713443"/>
            <a:ext cx="2515486" cy="25154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012" y="536571"/>
            <a:ext cx="4712777" cy="26923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3001619" y="3679779"/>
            <a:ext cx="19262033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uk-UA" sz="3600" b="1" dirty="0"/>
              <a:t>Влаштування дітей в прийомні сім’ї, дитячі будинки сімейного типу</a:t>
            </a:r>
          </a:p>
          <a:p>
            <a:pPr lvl="0" algn="ctr">
              <a:spcBef>
                <a:spcPts val="1200"/>
              </a:spcBef>
            </a:pPr>
            <a:r>
              <a:rPr lang="uk-UA" sz="3600" b="1" dirty="0">
                <a:latin typeface="+mn-lt"/>
              </a:rPr>
              <a:t>під час воєнного стану</a:t>
            </a:r>
          </a:p>
          <a:p>
            <a:pPr lvl="0" algn="ctr">
              <a:spcBef>
                <a:spcPts val="1200"/>
              </a:spcBef>
            </a:pPr>
            <a:endParaRPr lang="uk-UA" sz="3600" b="1" dirty="0">
              <a:latin typeface="+mn-lt"/>
            </a:endParaRPr>
          </a:p>
          <a:p>
            <a:pPr lvl="0" algn="ctr">
              <a:spcBef>
                <a:spcPts val="1200"/>
              </a:spcBef>
            </a:pPr>
            <a:endParaRPr lang="uk-UA" sz="3600" b="1" dirty="0">
              <a:latin typeface="+mn-lt"/>
            </a:endParaRPr>
          </a:p>
          <a:p>
            <a:pPr lvl="0" algn="ctr">
              <a:spcBef>
                <a:spcPts val="1200"/>
              </a:spcBef>
            </a:pPr>
            <a:r>
              <a:rPr lang="uk-UA" sz="3600" b="1" i="1" dirty="0">
                <a:latin typeface="+mn-lt"/>
              </a:rPr>
              <a:t>Що змінилось?</a:t>
            </a:r>
            <a:endParaRPr sz="3600" i="1" dirty="0">
              <a:latin typeface="+mn-lt"/>
            </a:endParaRPr>
          </a:p>
        </p:txBody>
      </p:sp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Google Shape;92;p1"/>
          <p:cNvSpPr/>
          <p:nvPr/>
        </p:nvSpPr>
        <p:spPr>
          <a:xfrm>
            <a:off x="4363030" y="11222966"/>
            <a:ext cx="165392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to Ukraine’s Reforms for Governance. Funded by Global Affairs Canada. Implemented by Alinea.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694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3419059" y="3023796"/>
            <a:ext cx="17632019" cy="284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spcBef>
                <a:spcPts val="1200"/>
              </a:spcBef>
            </a:pPr>
            <a:endParaRPr lang="uk-UA" sz="3600" dirty="0"/>
          </a:p>
          <a:p>
            <a:pPr lvl="0" algn="just">
              <a:spcBef>
                <a:spcPts val="1200"/>
              </a:spcBef>
            </a:pPr>
            <a:endParaRPr lang="uk-UA" sz="3600" dirty="0"/>
          </a:p>
          <a:p>
            <a:pPr lvl="0" algn="just">
              <a:spcBef>
                <a:spcPts val="1200"/>
              </a:spcBef>
            </a:pPr>
            <a:endParaRPr lang="uk-UA" sz="3600" dirty="0"/>
          </a:p>
          <a:p>
            <a:pPr marL="742950" lvl="0" indent="-742950" algn="just">
              <a:spcBef>
                <a:spcPts val="600"/>
              </a:spcBef>
              <a:buAutoNum type="arabicParenR"/>
            </a:pPr>
            <a:endParaRPr sz="3600" dirty="0"/>
          </a:p>
        </p:txBody>
      </p:sp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301669-4E5A-4260-BFB7-C0F97C90765E}"/>
              </a:ext>
            </a:extLst>
          </p:cNvPr>
          <p:cNvSpPr/>
          <p:nvPr/>
        </p:nvSpPr>
        <p:spPr>
          <a:xfrm>
            <a:off x="2663690" y="863495"/>
            <a:ext cx="19023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6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80;p8"/>
          <p:cNvSpPr txBox="1"/>
          <p:nvPr/>
        </p:nvSpPr>
        <p:spPr>
          <a:xfrm>
            <a:off x="4494625" y="989640"/>
            <a:ext cx="14330087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4800" dirty="0">
                <a:solidFill>
                  <a:schemeClr val="tx1"/>
                </a:solidFill>
              </a:rPr>
              <a:t>Влаштування дітей в ПС, ДБСТ</a:t>
            </a:r>
          </a:p>
          <a:p>
            <a:pPr algn="ctr">
              <a:spcBef>
                <a:spcPts val="1200"/>
              </a:spcBef>
            </a:pPr>
            <a:r>
              <a:rPr lang="uk-UA" sz="3600" dirty="0">
                <a:solidFill>
                  <a:schemeClr val="tx1"/>
                </a:solidFill>
              </a:rPr>
              <a:t>під час дії воєнного стану</a:t>
            </a:r>
            <a:endParaRPr lang="uk-UA" sz="6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50500" y="9167671"/>
            <a:ext cx="10038081" cy="1015663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k-UA" sz="3000" dirty="0">
                <a:latin typeface="+mn-lt"/>
                <a:ea typeface="Times New Roman" panose="02020603050405020304" pitchFamily="18" charset="0"/>
              </a:rPr>
              <a:t>ПС, ДБСТ забезпечують проходження дитиною медичного обстеження</a:t>
            </a:r>
            <a:endParaRPr lang="uk-UA" sz="3000" b="1" i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5663" y="3488871"/>
            <a:ext cx="1855635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k-UA" sz="3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Визначено мінімальний пакет документів, які необхідні при влаштуванні в прийомну сім’ю, дитячий будинок сімейного типу </a:t>
            </a:r>
            <a:r>
              <a:rPr lang="uk-UA" sz="3400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дітей, які евакуйовані в межах України або за межі України </a:t>
            </a:r>
            <a:r>
              <a:rPr lang="uk-UA" sz="3400" i="1" dirty="0">
                <a:ea typeface="Times New Roman" panose="02020603050405020304" pitchFamily="18" charset="0"/>
              </a:rPr>
              <a:t>(пункт </a:t>
            </a:r>
            <a:r>
              <a:rPr lang="uk-UA" sz="3400" i="1" dirty="0"/>
              <a:t>78</a:t>
            </a:r>
            <a:r>
              <a:rPr lang="uk-UA" sz="3400" i="1" baseline="30000" dirty="0"/>
              <a:t>1</a:t>
            </a:r>
            <a:r>
              <a:rPr lang="uk-UA" sz="3400" i="1" dirty="0">
                <a:ea typeface="Times New Roman" panose="02020603050405020304" pitchFamily="18" charset="0"/>
              </a:rPr>
              <a:t> постанови КМУ № 866)</a:t>
            </a:r>
            <a:r>
              <a:rPr lang="uk-UA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9800" y="5488878"/>
            <a:ext cx="8480700" cy="97467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свідоцтво про народження дитини</a:t>
            </a:r>
            <a:endParaRPr lang="uk-UA" sz="3400" i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9800" y="6535204"/>
            <a:ext cx="6659218" cy="97467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рішення про надання статусу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endParaRPr lang="uk-UA" sz="3400" i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15016" y="6546690"/>
            <a:ext cx="7877205" cy="97467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витяг з обліково-статистичної картки</a:t>
            </a:r>
          </a:p>
        </p:txBody>
      </p:sp>
      <p:sp>
        <p:nvSpPr>
          <p:cNvPr id="17" name="Google Shape;189;p8"/>
          <p:cNvSpPr/>
          <p:nvPr/>
        </p:nvSpPr>
        <p:spPr>
          <a:xfrm>
            <a:off x="11145896" y="6409751"/>
            <a:ext cx="1004559" cy="100596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bg1"/>
                </a:solidFill>
                <a:sym typeface="Arial"/>
              </a:rPr>
              <a:t>або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Контракт со сплошной заливкой">
            <a:extLst>
              <a:ext uri="{FF2B5EF4-FFF2-40B4-BE49-F238E27FC236}">
                <a16:creationId xmlns:a16="http://schemas.microsoft.com/office/drawing/2014/main" id="{07D8C8B2-AFB2-7942-8F4B-FD55D5BA2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8323" y="3488614"/>
            <a:ext cx="1544328" cy="154432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13655" y="8936839"/>
            <a:ext cx="9730025" cy="1477328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k-UA" sz="3000" dirty="0">
                <a:latin typeface="+mn-lt"/>
                <a:ea typeface="Times New Roman" panose="02020603050405020304" pitchFamily="18" charset="0"/>
              </a:rPr>
              <a:t>Служба у справах дітей за місцем влаштування дитини забезпечує збір і перебачу ПС, ДБСТ</a:t>
            </a:r>
          </a:p>
          <a:p>
            <a:pPr algn="ctr"/>
            <a:r>
              <a:rPr lang="uk-UA" sz="3000" dirty="0">
                <a:latin typeface="+mn-lt"/>
                <a:ea typeface="Times New Roman" panose="02020603050405020304" pitchFamily="18" charset="0"/>
              </a:rPr>
              <a:t> інших документів дитини</a:t>
            </a:r>
            <a:endParaRPr lang="uk-UA" sz="3000" b="1" i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5" name="Google Shape;89;p1"/>
          <p:cNvSpPr/>
          <p:nvPr/>
        </p:nvSpPr>
        <p:spPr>
          <a:xfrm>
            <a:off x="2520776" y="8061377"/>
            <a:ext cx="20067806" cy="3508612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uk-UA" sz="3200" b="1" dirty="0"/>
              <a:t>Після влаштування дитини в сім’ю</a:t>
            </a:r>
          </a:p>
          <a:p>
            <a:pPr lvl="0" algn="ctr">
              <a:spcBef>
                <a:spcPts val="1200"/>
              </a:spcBef>
            </a:pPr>
            <a:endParaRPr lang="uk-UA" sz="3200" b="1" dirty="0"/>
          </a:p>
          <a:p>
            <a:pPr lvl="0" algn="ctr">
              <a:spcBef>
                <a:spcPts val="1200"/>
              </a:spcBef>
            </a:pPr>
            <a:endParaRPr lang="uk-UA" sz="3600" b="1" dirty="0">
              <a:latin typeface="+mn-lt"/>
            </a:endParaRPr>
          </a:p>
          <a:p>
            <a:pPr lvl="0" algn="ctr">
              <a:spcBef>
                <a:spcPts val="1200"/>
              </a:spcBef>
            </a:pPr>
            <a:endParaRPr lang="uk-UA" sz="3600" b="1" dirty="0">
              <a:latin typeface="+mn-lt"/>
            </a:endParaRPr>
          </a:p>
          <a:p>
            <a:pPr lvl="0" algn="ctr">
              <a:spcBef>
                <a:spcPts val="1200"/>
              </a:spcBef>
            </a:pPr>
            <a:endParaRPr lang="uk-UA" sz="36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78667" y="10605486"/>
            <a:ext cx="11493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800" i="1" dirty="0">
                <a:latin typeface="+mn-lt"/>
                <a:ea typeface="Times New Roman" panose="02020603050405020304" pitchFamily="18" charset="0"/>
              </a:rPr>
              <a:t>(пункт 11 постанови КМУ № 564, пункт 8 постанови КМУ № 565)</a:t>
            </a:r>
            <a:endParaRPr lang="uk-UA" sz="2800" b="1" i="1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17;p3"/>
          <p:cNvSpPr/>
          <p:nvPr/>
        </p:nvSpPr>
        <p:spPr>
          <a:xfrm>
            <a:off x="2539442" y="594691"/>
            <a:ext cx="19220629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Влаштування дітей в ПС, ДБСТ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tx1"/>
                </a:solidFill>
              </a:rPr>
              <a:t>діти, які евакуйовані за кордон</a:t>
            </a:r>
            <a:endParaRPr lang="uk-UA" sz="3600" dirty="0">
              <a:solidFill>
                <a:schemeClr val="tx1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" name="Google Shape;238;p11" descr="Мужчина с ребенком со сплошной заливкой"/>
          <p:cNvPicPr preferRelativeResize="0"/>
          <p:nvPr/>
        </p:nvPicPr>
        <p:blipFill rotWithShape="1"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00399" y="2561665"/>
            <a:ext cx="1869030" cy="139836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80;p8"/>
          <p:cNvSpPr txBox="1"/>
          <p:nvPr/>
        </p:nvSpPr>
        <p:spPr>
          <a:xfrm>
            <a:off x="2372271" y="2313007"/>
            <a:ext cx="214416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endParaRPr lang="uk-UA" sz="3600" dirty="0">
              <a:solidFill>
                <a:schemeClr val="dk1"/>
              </a:solidFill>
            </a:endParaRPr>
          </a:p>
          <a:p>
            <a:pPr lvl="0"/>
            <a:r>
              <a:rPr lang="uk-UA" sz="3600" dirty="0">
                <a:solidFill>
                  <a:schemeClr val="dk1"/>
                </a:solidFill>
              </a:rPr>
              <a:t>Влаштування дітей, евакуйованих за кордон, в </a:t>
            </a:r>
            <a:r>
              <a:rPr lang="uk-UA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ПС, ДБСТ здійснюється за умови:</a:t>
            </a:r>
            <a:endParaRPr lang="uk-UA" sz="3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86;p8"/>
          <p:cNvSpPr txBox="1"/>
          <p:nvPr/>
        </p:nvSpPr>
        <p:spPr>
          <a:xfrm>
            <a:off x="3445905" y="4095028"/>
            <a:ext cx="828356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chemeClr val="dk1"/>
                </a:solidFill>
              </a:rPr>
              <a:t>ПС, ДБСТ проживає (перебуває)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chemeClr val="dk1"/>
                </a:solidFill>
              </a:rPr>
              <a:t>на території України</a:t>
            </a:r>
            <a:endParaRPr sz="3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656243" y="4109101"/>
            <a:ext cx="92722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schemeClr val="dk1"/>
                </a:solidFill>
              </a:rPr>
              <a:t>крім територій, де ведуться бойові дії та тимчасово окупованих територій </a:t>
            </a:r>
            <a:endParaRPr lang="ru-RU" sz="3200" dirty="0"/>
          </a:p>
        </p:txBody>
      </p:sp>
      <p:pic>
        <p:nvPicPr>
          <p:cNvPr id="27" name="Google Shape;240;p11" descr="флажок установлен со сплошной заливкой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91135" y="3974960"/>
            <a:ext cx="1168568" cy="109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Прямоугольник 27"/>
          <p:cNvSpPr/>
          <p:nvPr/>
        </p:nvSpPr>
        <p:spPr>
          <a:xfrm>
            <a:off x="11584472" y="4347268"/>
            <a:ext cx="606197" cy="568899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29" name="Google Shape;186;p8"/>
          <p:cNvSpPr txBox="1"/>
          <p:nvPr/>
        </p:nvSpPr>
        <p:spPr>
          <a:xfrm>
            <a:off x="3445905" y="5546573"/>
            <a:ext cx="1929433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3200" dirty="0">
                <a:solidFill>
                  <a:schemeClr val="tx1"/>
                </a:solidFill>
              </a:rPr>
              <a:t>Наявності висновку </a:t>
            </a:r>
            <a:r>
              <a:rPr lang="uk-UA" sz="3200" dirty="0"/>
              <a:t>соціального працівника,  або фахівця із соціальної роботи, який здійснює соціальне супроводження сім’ї, про доцільність влаштування дітей на виховання та спільне проживання в таку сім’ю</a:t>
            </a:r>
            <a:endParaRPr sz="3200" dirty="0"/>
          </a:p>
        </p:txBody>
      </p:sp>
      <p:pic>
        <p:nvPicPr>
          <p:cNvPr id="30" name="Google Shape;240;p11" descr="флажок установлен со сплошной заливкой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37649" y="5411458"/>
            <a:ext cx="1168568" cy="109067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20;p3"/>
          <p:cNvSpPr txBox="1"/>
          <p:nvPr/>
        </p:nvSpPr>
        <p:spPr>
          <a:xfrm>
            <a:off x="2569429" y="7468449"/>
            <a:ext cx="20012275" cy="1754286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Ознайомлення прийомних батьків, батьків-вихователів з інформацією про дітей, які перебувають за кордоном,  здійснюють обласні, Київська міська служби у справах дітей регіону, де дитина перебуває на первинному обліку</a:t>
            </a:r>
            <a:endParaRPr dirty="0"/>
          </a:p>
        </p:txBody>
      </p:sp>
      <p:pic>
        <p:nvPicPr>
          <p:cNvPr id="33" name="Графіка 13" descr="Internet with solid fill">
            <a:extLst>
              <a:ext uri="{FF2B5EF4-FFF2-40B4-BE49-F238E27FC236}">
                <a16:creationId xmlns:a16="http://schemas.microsoft.com/office/drawing/2014/main" id="{84AFB35F-660A-7777-EB18-10F3603B6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755" y="9324873"/>
            <a:ext cx="1548000" cy="1548000"/>
          </a:xfrm>
          <a:prstGeom prst="rect">
            <a:avLst/>
          </a:prstGeom>
        </p:spPr>
      </p:pic>
      <p:sp>
        <p:nvSpPr>
          <p:cNvPr id="34" name="Google Shape;186;p8"/>
          <p:cNvSpPr txBox="1"/>
          <p:nvPr/>
        </p:nvSpPr>
        <p:spPr>
          <a:xfrm>
            <a:off x="2588414" y="9615994"/>
            <a:ext cx="19122684" cy="800179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uk-UA" sz="3600" dirty="0"/>
              <a:t>Ознайомлення з інформацією про дітей може здійснюватися в режимі </a:t>
            </a:r>
            <a:r>
              <a:rPr lang="uk-UA" sz="3600" dirty="0" err="1"/>
              <a:t>відеоконференції</a:t>
            </a:r>
            <a:endParaRPr lang="uk-UA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47252" y="10872873"/>
            <a:ext cx="13000383" cy="107721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+mn-lt"/>
                <a:ea typeface="Times New Roman" panose="02020603050405020304" pitchFamily="18" charset="0"/>
              </a:rPr>
              <a:t>Усі дії, які здійснюються в режимі </a:t>
            </a:r>
            <a:r>
              <a:rPr lang="uk-UA" sz="3200" dirty="0" err="1">
                <a:latin typeface="+mn-lt"/>
                <a:ea typeface="Times New Roman" panose="02020603050405020304" pitchFamily="18" charset="0"/>
              </a:rPr>
              <a:t>відеоконференції</a:t>
            </a:r>
            <a:r>
              <a:rPr lang="uk-UA" sz="3200" dirty="0">
                <a:latin typeface="+mn-lt"/>
                <a:ea typeface="Times New Roman" panose="02020603050405020304" pitchFamily="18" charset="0"/>
              </a:rPr>
              <a:t>,  фіксуються за допомогою технічних засобів відеозапису </a:t>
            </a:r>
            <a:endParaRPr lang="uk-UA" sz="3200" b="1" dirty="0"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0" name="Графіка 2" descr="Cycle with people with solid fill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55" y="7422735"/>
            <a:ext cx="179999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99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205087" y="11175320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117;p3"/>
          <p:cNvSpPr/>
          <p:nvPr/>
        </p:nvSpPr>
        <p:spPr>
          <a:xfrm>
            <a:off x="2539442" y="594691"/>
            <a:ext cx="19220629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Влаштування дітей в ПС, ДБСТ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tx1"/>
                </a:solidFill>
              </a:rPr>
              <a:t>діти, які евакуйовані за кордон</a:t>
            </a:r>
            <a:endParaRPr lang="uk-UA" sz="3600" dirty="0">
              <a:solidFill>
                <a:schemeClr val="tx1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Google Shape;120;p3"/>
          <p:cNvSpPr txBox="1"/>
          <p:nvPr/>
        </p:nvSpPr>
        <p:spPr>
          <a:xfrm>
            <a:off x="3724449" y="2753935"/>
            <a:ext cx="18936768" cy="6370934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3400" dirty="0">
                <a:solidFill>
                  <a:schemeClr val="dk1"/>
                </a:solidFill>
                <a:sym typeface="Arial"/>
              </a:rPr>
              <a:t>Направлення для знайомства з </a:t>
            </a:r>
            <a:r>
              <a:rPr lang="uk-UA" sz="3400" dirty="0">
                <a:solidFill>
                  <a:schemeClr val="dk1"/>
                </a:solidFill>
              </a:rPr>
              <a:t>дитиною видається обласною, Київською міською</a:t>
            </a:r>
          </a:p>
          <a:p>
            <a:pPr lvl="0"/>
            <a:r>
              <a:rPr lang="uk-UA" sz="3400" dirty="0">
                <a:solidFill>
                  <a:schemeClr val="dk1"/>
                </a:solidFill>
              </a:rPr>
              <a:t>службою у справах дітей:  </a:t>
            </a:r>
            <a:endParaRPr lang="uk-UA" sz="3400" dirty="0">
              <a:solidFill>
                <a:schemeClr val="dk1"/>
              </a:solidFill>
              <a:sym typeface="Arial"/>
            </a:endParaRPr>
          </a:p>
          <a:p>
            <a:pPr lvl="0"/>
            <a:endParaRPr lang="uk-UA" sz="3400" dirty="0">
              <a:solidFill>
                <a:schemeClr val="dk1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uk-UA" sz="3400" dirty="0">
                <a:solidFill>
                  <a:schemeClr val="dk1"/>
                </a:solidFill>
              </a:rPr>
              <a:t>до служби у справах дітей за місцем розташування закладу, до якого зарахована дитина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endParaRPr lang="uk-UA" sz="3400" dirty="0"/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uk-UA" sz="3400" dirty="0"/>
              <a:t>до  служби у справах дітей за місцем проживання (перебування) прийомних батьків, батьків-вихователів, якщо ССД за місцем розташування закладу не здійснює повноважень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endParaRPr lang="uk-UA" sz="3400" dirty="0">
              <a:solidFill>
                <a:schemeClr val="dk1"/>
              </a:solidFill>
            </a:endParaRPr>
          </a:p>
          <a:p>
            <a:r>
              <a:rPr lang="uk-UA" sz="3400" dirty="0">
                <a:solidFill>
                  <a:schemeClr val="dk1"/>
                </a:solidFill>
              </a:rPr>
              <a:t>Форма направлення згідно з наказом Мінсоцполітики від </a:t>
            </a:r>
            <a:r>
              <a:rPr lang="uk-UA" sz="3400" dirty="0"/>
              <a:t>19.09.2017  № 1485 «Про затвердження Порядку взаємодобору сім’ї та дитини-сироти, дитини, позбавленої батьківського піклування»</a:t>
            </a:r>
            <a:endParaRPr sz="34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62" y="7506440"/>
            <a:ext cx="1440000" cy="143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62" y="2708776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971780" y="9611485"/>
            <a:ext cx="14821435" cy="107721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+mn-lt"/>
                <a:ea typeface="Times New Roman" panose="02020603050405020304" pitchFamily="18" charset="0"/>
              </a:rPr>
              <a:t>Направлення може бути видане прийомним батькам, батькам-вихователям на руки або надіслане засобами електронної комунікації</a:t>
            </a:r>
          </a:p>
        </p:txBody>
      </p:sp>
      <p:sp>
        <p:nvSpPr>
          <p:cNvPr id="15" name="Google Shape;120;p3"/>
          <p:cNvSpPr txBox="1"/>
          <p:nvPr/>
        </p:nvSpPr>
        <p:spPr>
          <a:xfrm>
            <a:off x="7740509" y="11238286"/>
            <a:ext cx="8818494" cy="954067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Засоби електронної комунікації – мережа Інтернет</a:t>
            </a:r>
          </a:p>
          <a:p>
            <a:pPr algn="ctr"/>
            <a:r>
              <a:rPr lang="uk-UA" sz="2800" dirty="0">
                <a:solidFill>
                  <a:schemeClr val="tx1"/>
                </a:solidFill>
              </a:rPr>
              <a:t>(електронна пошта, месенджери)</a:t>
            </a:r>
            <a:endParaRPr lang="uk-UA" sz="2800" dirty="0">
              <a:solidFill>
                <a:schemeClr val="dk1"/>
              </a:solidFill>
            </a:endParaRPr>
          </a:p>
        </p:txBody>
      </p: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87" y="11175320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83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301669-4E5A-4260-BFB7-C0F97C90765E}"/>
              </a:ext>
            </a:extLst>
          </p:cNvPr>
          <p:cNvSpPr/>
          <p:nvPr/>
        </p:nvSpPr>
        <p:spPr>
          <a:xfrm>
            <a:off x="2870751" y="1836431"/>
            <a:ext cx="19023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6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Прямоугольник 15"/>
          <p:cNvSpPr/>
          <p:nvPr/>
        </p:nvSpPr>
        <p:spPr>
          <a:xfrm>
            <a:off x="2775651" y="2231642"/>
            <a:ext cx="19213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3600" dirty="0">
              <a:latin typeface="+mn-lt"/>
              <a:ea typeface="Times New Roman" panose="02020603050405020304" pitchFamily="18" charset="0"/>
            </a:endParaRPr>
          </a:p>
          <a:p>
            <a:pPr algn="just"/>
            <a:r>
              <a:rPr lang="uk-UA" sz="3600" dirty="0">
                <a:latin typeface="+mn-lt"/>
                <a:ea typeface="Times New Roman" panose="02020603050405020304" pitchFamily="18" charset="0"/>
              </a:rPr>
              <a:t>Знайомство з дитиною організовує служба у справах дітей, до якої видано направлення </a:t>
            </a:r>
            <a:endParaRPr lang="uk-UA" sz="36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5543" y="4153424"/>
            <a:ext cx="17834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latin typeface="+mn-lt"/>
                <a:ea typeface="Times New Roman" panose="02020603050405020304" pitchFamily="18" charset="0"/>
              </a:rPr>
              <a:t>Попереднє знайомство в режимі відеоконференції  </a:t>
            </a:r>
            <a:endParaRPr lang="uk-UA" sz="36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9" name="Google Shape;117;p3"/>
          <p:cNvSpPr/>
          <p:nvPr/>
        </p:nvSpPr>
        <p:spPr>
          <a:xfrm>
            <a:off x="2697945" y="456339"/>
            <a:ext cx="19220629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Влаштування дітей в ПС, ДБСТ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tx1"/>
                </a:solidFill>
              </a:rPr>
              <a:t>діти, які евакуйовані за кордон</a:t>
            </a:r>
            <a:endParaRPr lang="uk-UA" sz="3600" dirty="0">
              <a:solidFill>
                <a:schemeClr val="tx1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540844" y="5432591"/>
            <a:ext cx="6100033" cy="501675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uk-UA" sz="3200" dirty="0">
                <a:latin typeface="+mn-lt"/>
                <a:ea typeface="Times New Roman" panose="02020603050405020304" pitchFamily="18" charset="0"/>
              </a:rPr>
              <a:t>Учасники: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latin typeface="+mn-lt"/>
                <a:ea typeface="Times New Roman" panose="02020603050405020304" pitchFamily="18" charset="0"/>
              </a:rPr>
              <a:t>представник ССД, до якої видано направлення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latin typeface="+mn-lt"/>
                <a:ea typeface="Times New Roman" panose="02020603050405020304" pitchFamily="18" charset="0"/>
              </a:rPr>
              <a:t>обоє з прийомних батьків, батьків-вихователів (якщо це подружжя)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latin typeface="+mn-lt"/>
                <a:ea typeface="Times New Roman" panose="02020603050405020304" pitchFamily="18" charset="0"/>
              </a:rPr>
              <a:t>керівник закладу або уповноважений ним працівник закладу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320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03789" y="8872933"/>
            <a:ext cx="5251894" cy="156966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uk-UA" sz="3200" dirty="0">
                <a:latin typeface="+mn-lt"/>
                <a:ea typeface="Times New Roman" panose="02020603050405020304" pitchFamily="18" charset="0"/>
              </a:rPr>
              <a:t>Дата, час проведення відеоконференції визначається ССД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441070" y="5432591"/>
            <a:ext cx="6453840" cy="6494085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uk-UA" sz="3200" dirty="0">
                <a:latin typeface="+mn-lt"/>
                <a:ea typeface="Times New Roman" panose="02020603050405020304" pitchFamily="18" charset="0"/>
              </a:rPr>
              <a:t>Представник закладу</a:t>
            </a:r>
          </a:p>
          <a:p>
            <a:endParaRPr lang="uk-UA" sz="3200" dirty="0">
              <a:latin typeface="+mn-lt"/>
              <a:ea typeface="Times New Roman" panose="02020603050405020304" pitchFamily="18" charset="0"/>
            </a:endParaRPr>
          </a:p>
          <a:p>
            <a:r>
              <a:rPr lang="uk-UA" sz="3200" dirty="0">
                <a:latin typeface="+mn-lt"/>
                <a:ea typeface="Times New Roman" panose="02020603050405020304" pitchFamily="18" charset="0"/>
              </a:rPr>
              <a:t>1) надає інформацію про: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latin typeface="+mn-lt"/>
                <a:ea typeface="Times New Roman" panose="02020603050405020304" pitchFamily="18" charset="0"/>
              </a:rPr>
              <a:t> стан здоров’я дитини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err="1"/>
              <a:t>особливості</a:t>
            </a:r>
            <a:r>
              <a:rPr lang="ru-RU" sz="3200" dirty="0"/>
              <a:t> розвитку, поведінки, здібності, </a:t>
            </a:r>
            <a:r>
              <a:rPr lang="uk-UA" sz="3200" dirty="0"/>
              <a:t>риси</a:t>
            </a:r>
            <a:r>
              <a:rPr lang="ru-RU" sz="3200" dirty="0"/>
              <a:t> характеру </a:t>
            </a:r>
            <a:r>
              <a:rPr lang="uk-UA" sz="3200" dirty="0"/>
              <a:t>дитини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3200" dirty="0"/>
          </a:p>
          <a:p>
            <a:r>
              <a:rPr lang="ru-RU" sz="3200" dirty="0"/>
              <a:t>2) надає </a:t>
            </a:r>
            <a:r>
              <a:rPr lang="uk-UA" sz="3200" dirty="0">
                <a:latin typeface="+mn-lt"/>
                <a:ea typeface="Times New Roman" panose="02020603050405020304" pitchFamily="18" charset="0"/>
              </a:rPr>
              <a:t>рекомендації щодо спілкування з дитиною, зокрема у режимі </a:t>
            </a:r>
            <a:r>
              <a:rPr lang="uk-UA" sz="3200" dirty="0" err="1">
                <a:latin typeface="+mn-lt"/>
                <a:ea typeface="Times New Roman" panose="02020603050405020304" pitchFamily="18" charset="0"/>
              </a:rPr>
              <a:t>відеоконференції</a:t>
            </a:r>
            <a:endParaRPr lang="uk-UA" sz="3200" dirty="0">
              <a:latin typeface="+mn-lt"/>
              <a:ea typeface="Times New Roman" panose="02020603050405020304" pitchFamily="18" charset="0"/>
            </a:endParaRPr>
          </a:p>
          <a:p>
            <a:endParaRPr lang="uk-UA" sz="3200" dirty="0">
              <a:latin typeface="+mn-lt"/>
              <a:ea typeface="Times New Roman" panose="02020603050405020304" pitchFamily="18" charset="0"/>
            </a:endParaRPr>
          </a:p>
          <a:p>
            <a:r>
              <a:rPr lang="uk-UA" sz="3200" dirty="0">
                <a:latin typeface="+mn-lt"/>
                <a:ea typeface="Times New Roman" panose="02020603050405020304" pitchFamily="18" charset="0"/>
              </a:rPr>
              <a:t>! Дитина при цьому не присутня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503789" y="5432591"/>
            <a:ext cx="5251894" cy="304698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uk-UA" sz="3200" dirty="0">
                <a:latin typeface="+mn-lt"/>
                <a:ea typeface="Times New Roman" panose="02020603050405020304" pitchFamily="18" charset="0"/>
              </a:rPr>
              <a:t>Проводиться за бажанням прийомних батьків, батьків-вихователів</a:t>
            </a:r>
          </a:p>
          <a:p>
            <a:endParaRPr lang="uk-UA" sz="3200" b="1" dirty="0">
              <a:latin typeface="+mn-lt"/>
              <a:ea typeface="Times New Roman" panose="02020603050405020304" pitchFamily="18" charset="0"/>
            </a:endParaRPr>
          </a:p>
          <a:p>
            <a:r>
              <a:rPr lang="uk-UA" sz="3200" dirty="0">
                <a:latin typeface="+mn-lt"/>
                <a:ea typeface="Times New Roman" panose="02020603050405020304" pitchFamily="18" charset="0"/>
              </a:rPr>
              <a:t>Бажання висловлюється усно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35543" y="10963645"/>
            <a:ext cx="12345091" cy="1077218"/>
          </a:xfrm>
          <a:prstGeom prst="rect">
            <a:avLst/>
          </a:prstGeom>
          <a:ln w="3810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+mn-lt"/>
                <a:ea typeface="Times New Roman" panose="02020603050405020304" pitchFamily="18" charset="0"/>
              </a:rPr>
              <a:t>Здійснюється підготовка дитини до участі у </a:t>
            </a:r>
            <a:r>
              <a:rPr lang="uk-UA" sz="3200" dirty="0" err="1">
                <a:latin typeface="+mn-lt"/>
                <a:ea typeface="Times New Roman" panose="02020603050405020304" pitchFamily="18" charset="0"/>
              </a:rPr>
              <a:t>відеоконференеції</a:t>
            </a:r>
            <a:r>
              <a:rPr lang="uk-UA" sz="3200" dirty="0">
                <a:latin typeface="+mn-lt"/>
                <a:ea typeface="Times New Roman" panose="02020603050405020304" pitchFamily="18" charset="0"/>
              </a:rPr>
              <a:t>. Спілкування з дитиною - з урахуванням її віку та рівня розвитку.</a:t>
            </a:r>
          </a:p>
        </p:txBody>
      </p:sp>
      <p:pic>
        <p:nvPicPr>
          <p:cNvPr id="18" name="Рисунок 17" descr="Монитор со сплошной заливкой">
            <a:extLst>
              <a:ext uri="{FF2B5EF4-FFF2-40B4-BE49-F238E27FC236}">
                <a16:creationId xmlns:a16="http://schemas.microsoft.com/office/drawing/2014/main" id="{1DB2FF68-A7A1-434F-A37B-FF1F95860A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3209" y="3704591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6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301669-4E5A-4260-BFB7-C0F97C90765E}"/>
              </a:ext>
            </a:extLst>
          </p:cNvPr>
          <p:cNvSpPr/>
          <p:nvPr/>
        </p:nvSpPr>
        <p:spPr>
          <a:xfrm>
            <a:off x="2870751" y="1836431"/>
            <a:ext cx="19023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6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 21"/>
          <p:cNvSpPr/>
          <p:nvPr/>
        </p:nvSpPr>
        <p:spPr>
          <a:xfrm>
            <a:off x="3427782" y="3095987"/>
            <a:ext cx="13606112" cy="1200329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latin typeface="+mn-lt"/>
                <a:ea typeface="Times New Roman" panose="02020603050405020304" pitchFamily="18" charset="0"/>
              </a:rPr>
              <a:t>Особисте знайомство з дитиною за кордоном - обов’язкове</a:t>
            </a:r>
          </a:p>
          <a:p>
            <a:pPr algn="ctr"/>
            <a:endParaRPr lang="uk-UA" sz="36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75654" y="4091210"/>
            <a:ext cx="7613374" cy="1384995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+mn-lt"/>
                <a:ea typeface="Times New Roman" panose="02020603050405020304" pitchFamily="18" charset="0"/>
              </a:rPr>
              <a:t>Може здійснюватись одним із прийомних батьків, батьків-вихователів - за їхньою взаємною згодою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472609" y="6886934"/>
            <a:ext cx="17632017" cy="1200329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>
                <a:latin typeface="+mn-lt"/>
                <a:ea typeface="Times New Roman" panose="02020603050405020304" pitchFamily="18" charset="0"/>
              </a:rPr>
              <a:t>представник служби у справах дітей, до якої видано направлення – особисто або в режимі відеконференції</a:t>
            </a:r>
          </a:p>
        </p:txBody>
      </p:sp>
      <p:sp>
        <p:nvSpPr>
          <p:cNvPr id="29" name="Google Shape;117;p3"/>
          <p:cNvSpPr/>
          <p:nvPr/>
        </p:nvSpPr>
        <p:spPr>
          <a:xfrm>
            <a:off x="2697945" y="456339"/>
            <a:ext cx="19220629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Влаштування дітей в ПС, ДБСТ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tx1"/>
                </a:solidFill>
              </a:rPr>
              <a:t>діти, які евакуйовані за кордон</a:t>
            </a:r>
            <a:endParaRPr lang="uk-UA" sz="3600" dirty="0">
              <a:solidFill>
                <a:schemeClr val="tx1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488413" y="4021711"/>
            <a:ext cx="5243885" cy="1384995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+mn-lt"/>
                <a:ea typeface="Times New Roman" panose="02020603050405020304" pitchFamily="18" charset="0"/>
              </a:rPr>
              <a:t>подається письмова заява до служби у справах дітей,  до якої видано направлення</a:t>
            </a:r>
            <a:endParaRPr lang="uk-UA" sz="28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72608" y="10080879"/>
            <a:ext cx="16260417" cy="1236136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>
                <a:latin typeface="+mn-lt"/>
                <a:ea typeface="Times New Roman" panose="02020603050405020304" pitchFamily="18" charset="0"/>
              </a:rPr>
              <a:t>за потреби інші особи (психолог, соціальний працівник) –  особисто або </a:t>
            </a:r>
            <a:r>
              <a:rPr lang="uk-UA" sz="3600" dirty="0">
                <a:ea typeface="Times New Roman" panose="02020603050405020304" pitchFamily="18" charset="0"/>
              </a:rPr>
              <a:t>в режимі відеконференції</a:t>
            </a:r>
            <a:endParaRPr lang="uk-UA" sz="360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75654" y="5829065"/>
            <a:ext cx="10997584" cy="657753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uk-UA" sz="3600" dirty="0">
                <a:latin typeface="+mn-lt"/>
                <a:ea typeface="Times New Roman" panose="02020603050405020304" pitchFamily="18" charset="0"/>
              </a:rPr>
              <a:t>Учасники: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472608" y="8279688"/>
            <a:ext cx="17632016" cy="646331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>
                <a:ea typeface="Times New Roman" panose="02020603050405020304" pitchFamily="18" charset="0"/>
              </a:rPr>
              <a:t>керівник чи уповноважена ним особа – особисто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472608" y="9164547"/>
            <a:ext cx="17734401" cy="646331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>
                <a:ea typeface="Times New Roman" panose="02020603050405020304" pitchFamily="18" charset="0"/>
              </a:rPr>
              <a:t>другий з подружжя – в режимі відеоконференції 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11807307" y="4682725"/>
            <a:ext cx="1311965" cy="12865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Графіка 2" descr="Cycle with people with solid fil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19" y="5352813"/>
            <a:ext cx="179999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002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117;p3"/>
          <p:cNvSpPr/>
          <p:nvPr/>
        </p:nvSpPr>
        <p:spPr>
          <a:xfrm>
            <a:off x="2539442" y="594691"/>
            <a:ext cx="19220629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Влаштування дітей в ПС, ДБСТ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tx1"/>
                </a:solidFill>
              </a:rPr>
              <a:t>діти, які евакуйовані за кордон</a:t>
            </a:r>
            <a:endParaRPr lang="uk-UA" sz="3600" dirty="0">
              <a:solidFill>
                <a:schemeClr val="tx1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4" name="Google Shape;120;p3"/>
          <p:cNvSpPr txBox="1"/>
          <p:nvPr/>
        </p:nvSpPr>
        <p:spPr>
          <a:xfrm>
            <a:off x="2653736" y="2512142"/>
            <a:ext cx="17804769" cy="64629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 про знайомство з дитиною</a:t>
            </a:r>
            <a:endParaRPr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48761" y="3779929"/>
            <a:ext cx="18828036" cy="2246769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chemeClr val="dk1"/>
                </a:solidFill>
              </a:rPr>
              <a:t>складається за формою згідно з наказом Мінсоцполітики від </a:t>
            </a:r>
            <a:r>
              <a:rPr lang="uk-UA" sz="3600" dirty="0"/>
              <a:t>19.09.2017 № 1485 </a:t>
            </a:r>
          </a:p>
          <a:p>
            <a:pPr algn="ctr"/>
            <a:r>
              <a:rPr lang="uk-UA" sz="3600" dirty="0"/>
              <a:t>«Про затвердження Порядку взаємодобору сім’ї та дитини-сироти, дитини, позбавленої батьківського піклування»</a:t>
            </a:r>
            <a:endParaRPr lang="uk-UA" sz="3600" dirty="0">
              <a:solidFill>
                <a:schemeClr val="dk1"/>
              </a:solidFill>
            </a:endParaRPr>
          </a:p>
          <a:p>
            <a:pPr algn="ctr"/>
            <a:endParaRPr lang="uk-UA" sz="32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85433" y="6560310"/>
            <a:ext cx="6197065" cy="1754326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chemeClr val="dk1"/>
                </a:solidFill>
              </a:rPr>
              <a:t>Акт підписується: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chemeClr val="dk1"/>
                </a:solidFill>
              </a:rPr>
              <a:t>працівником ССД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chemeClr val="dk1"/>
                </a:solidFill>
              </a:rPr>
              <a:t>працівником закладу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282028" y="6648195"/>
            <a:ext cx="6197065" cy="1754326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chemeClr val="dk1"/>
                </a:solidFill>
              </a:rPr>
              <a:t>Акт затверджується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chemeClr val="dk1"/>
                </a:solidFill>
              </a:rPr>
              <a:t>керівником ССД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chemeClr val="dk1"/>
                </a:solidFill>
              </a:rPr>
              <a:t>керівником закладу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41201" y="9169729"/>
            <a:ext cx="18828036" cy="107721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chemeClr val="dk1"/>
                </a:solidFill>
              </a:rPr>
              <a:t>Представники ССД, керівник закладу, які брали участь в режимі </a:t>
            </a:r>
            <a:r>
              <a:rPr lang="uk-UA" sz="3200" dirty="0" err="1">
                <a:solidFill>
                  <a:schemeClr val="dk1"/>
                </a:solidFill>
              </a:rPr>
              <a:t>відеоконференції</a:t>
            </a:r>
            <a:r>
              <a:rPr lang="uk-UA" sz="3200" dirty="0">
                <a:solidFill>
                  <a:schemeClr val="dk1"/>
                </a:solidFill>
              </a:rPr>
              <a:t>,  підписують (затверджують) акт після його передачі в Україну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27" y="6525496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56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117;p3"/>
          <p:cNvSpPr/>
          <p:nvPr/>
        </p:nvSpPr>
        <p:spPr>
          <a:xfrm>
            <a:off x="2539442" y="594691"/>
            <a:ext cx="19220629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Влаштування дітей в ПС, ДБСТ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tx1"/>
                </a:solidFill>
              </a:rPr>
              <a:t>діти, які евакуйовані за кордон</a:t>
            </a:r>
            <a:endParaRPr lang="uk-UA" sz="3600" dirty="0">
              <a:solidFill>
                <a:schemeClr val="tx1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6" name="Google Shape;120;p3"/>
          <p:cNvSpPr txBox="1"/>
          <p:nvPr/>
        </p:nvSpPr>
        <p:spPr>
          <a:xfrm>
            <a:off x="10883466" y="4982810"/>
            <a:ext cx="4623786" cy="1384954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uk-UA" sz="2800" dirty="0"/>
              <a:t>особисто за місцем перебування дитини </a:t>
            </a:r>
          </a:p>
          <a:p>
            <a:pPr lvl="0" algn="ctr"/>
            <a:r>
              <a:rPr lang="uk-UA" sz="2800" dirty="0"/>
              <a:t>за кордоном</a:t>
            </a:r>
            <a:endParaRPr sz="2800" dirty="0"/>
          </a:p>
        </p:txBody>
      </p:sp>
      <p:sp>
        <p:nvSpPr>
          <p:cNvPr id="17" name="Google Shape;189;p8"/>
          <p:cNvSpPr/>
          <p:nvPr/>
        </p:nvSpPr>
        <p:spPr>
          <a:xfrm>
            <a:off x="15812486" y="5273255"/>
            <a:ext cx="1342010" cy="90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bg1"/>
                </a:solidFill>
              </a:rPr>
              <a:t>або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8" name="Google Shape;120;p3"/>
          <p:cNvSpPr txBox="1"/>
          <p:nvPr/>
        </p:nvSpPr>
        <p:spPr>
          <a:xfrm>
            <a:off x="17253870" y="5131444"/>
            <a:ext cx="4744910" cy="1077178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uk-UA" sz="3200" dirty="0"/>
              <a:t> режимі відеоконференції</a:t>
            </a:r>
            <a:endParaRPr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89819" y="6964814"/>
            <a:ext cx="17778627" cy="156966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chemeClr val="dk1"/>
                </a:solidFill>
              </a:rPr>
              <a:t>Складається акт про надання згоди дитини на влаштування в сім’ю за формою згідно з наказом Мінсоцполітики від </a:t>
            </a:r>
            <a:r>
              <a:rPr lang="uk-UA" sz="3200" dirty="0"/>
              <a:t>19.09.2017 № 1485 «Про затвердження Порядку взаємодобору сім’ї та дитини-сироти, дитини, позбавленої батьківського піклування»</a:t>
            </a:r>
            <a:endParaRPr lang="uk-UA" sz="32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89819" y="8937016"/>
            <a:ext cx="19011079" cy="3046988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dk1"/>
                </a:solidFill>
              </a:rPr>
              <a:t>Акт підписується 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chemeClr val="dk1"/>
                </a:solidFill>
              </a:rPr>
              <a:t>працівником ССД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chemeClr val="dk1"/>
                </a:solidFill>
              </a:rPr>
              <a:t>психологом закладу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chemeClr val="dk1"/>
                </a:solidFill>
              </a:rPr>
              <a:t>працівником закладу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chemeClr val="dk1"/>
                </a:solidFill>
              </a:rPr>
              <a:t>керівником закладу або </a:t>
            </a:r>
          </a:p>
          <a:p>
            <a:r>
              <a:rPr lang="uk-UA" sz="3200" dirty="0">
                <a:solidFill>
                  <a:schemeClr val="dk1"/>
                </a:solidFill>
              </a:rPr>
              <a:t>    уповноваженою ним особою                     </a:t>
            </a:r>
          </a:p>
        </p:txBody>
      </p:sp>
      <p:sp>
        <p:nvSpPr>
          <p:cNvPr id="23" name="Google Shape;120;p3"/>
          <p:cNvSpPr txBox="1"/>
          <p:nvPr/>
        </p:nvSpPr>
        <p:spPr>
          <a:xfrm>
            <a:off x="10883466" y="3415106"/>
            <a:ext cx="10040171" cy="1077178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uk-UA" sz="3200" dirty="0"/>
              <a:t>Бесіду з дитиною проводять працівник закладу, працівник ССД, психолог закладу</a:t>
            </a:r>
            <a:endParaRPr sz="3200" dirty="0"/>
          </a:p>
        </p:txBody>
      </p:sp>
      <p:sp>
        <p:nvSpPr>
          <p:cNvPr id="25" name="Google Shape;120;p3"/>
          <p:cNvSpPr txBox="1"/>
          <p:nvPr/>
        </p:nvSpPr>
        <p:spPr>
          <a:xfrm>
            <a:off x="12783309" y="8847597"/>
            <a:ext cx="7950026" cy="3046948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uk-UA" sz="3200" dirty="0">
                <a:solidFill>
                  <a:schemeClr val="dk1"/>
                </a:solidFill>
              </a:rPr>
              <a:t>Якщо бесіда проводилась онлайн, то акт  складається і підписується посадовими особами, які перебувають за кордоном, та передається в службу у справах дітей для його підписання особами, які брали участь онлайн</a:t>
            </a:r>
          </a:p>
        </p:txBody>
      </p:sp>
      <p:sp>
        <p:nvSpPr>
          <p:cNvPr id="19" name="Google Shape;120;p3"/>
          <p:cNvSpPr txBox="1"/>
          <p:nvPr/>
        </p:nvSpPr>
        <p:spPr>
          <a:xfrm>
            <a:off x="2539442" y="3177747"/>
            <a:ext cx="6263148" cy="270839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3400" dirty="0">
                <a:solidFill>
                  <a:schemeClr val="dk1"/>
                </a:solidFill>
                <a:sym typeface="Arial"/>
              </a:rPr>
              <a:t>Згода дитини на влаштування в сім’ю з’ясовується, якщо дитина за віком та рівнем розвитку може </a:t>
            </a:r>
            <a:r>
              <a:rPr lang="uk-UA" sz="3400" dirty="0"/>
              <a:t>висловити згоду письмово або усно</a:t>
            </a:r>
            <a:endParaRPr lang="en-US" sz="3400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87" y="6964814"/>
            <a:ext cx="1440000" cy="143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391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117;p3"/>
          <p:cNvSpPr/>
          <p:nvPr/>
        </p:nvSpPr>
        <p:spPr>
          <a:xfrm>
            <a:off x="2539442" y="594691"/>
            <a:ext cx="19220629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Влаштування дітей в ПС, ДБСТ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tx1"/>
                </a:solidFill>
              </a:rPr>
              <a:t>діти, які евакуйовані за кордон</a:t>
            </a:r>
            <a:endParaRPr lang="uk-UA" sz="3600" dirty="0">
              <a:solidFill>
                <a:schemeClr val="tx1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Google Shape;120;p3"/>
          <p:cNvSpPr txBox="1"/>
          <p:nvPr/>
        </p:nvSpPr>
        <p:spPr>
          <a:xfrm>
            <a:off x="3247371" y="3007385"/>
            <a:ext cx="17804769" cy="240061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3400" dirty="0"/>
              <a:t>Рішення про влаштування дитини в сім’ю приймається районними, районними в м. Києві держадміністраціями (районними військовими адміністраціями), виконавчими органами міських рад (міськими військовими адміністраціями) за місцем функціонування (створення) ПС, ДБСТ</a:t>
            </a:r>
            <a:endParaRPr lang="uk-UA" sz="3400" dirty="0">
              <a:solidFill>
                <a:schemeClr val="dk1"/>
              </a:solidFill>
            </a:endParaRPr>
          </a:p>
          <a:p>
            <a:pPr marL="285750" lvl="0" indent="-285750" algn="ctr">
              <a:buFontTx/>
              <a:buChar char="-"/>
            </a:pPr>
            <a:endParaRPr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11838" y="5725055"/>
            <a:ext cx="20400545" cy="5109091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uk-UA" sz="3200" dirty="0">
                <a:solidFill>
                  <a:schemeClr val="dk1"/>
                </a:solidFill>
              </a:rPr>
              <a:t>Обов’язкові документи (мінімальний пакет):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uk-UA" sz="3200" dirty="0">
                <a:solidFill>
                  <a:schemeClr val="dk1"/>
                </a:solidFill>
              </a:rPr>
              <a:t>заява кожного з прийомних батьків/ батьків-вихователів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uk-UA" sz="3200" dirty="0"/>
              <a:t>документ про доходи сім’ї за останні шість місяців</a:t>
            </a:r>
          </a:p>
          <a:p>
            <a:pPr marL="514350" lvl="0" indent="-514350">
              <a:spcBef>
                <a:spcPts val="1200"/>
              </a:spcBef>
              <a:buFont typeface="Arial"/>
              <a:buAutoNum type="arabicParenR"/>
            </a:pPr>
            <a:r>
              <a:rPr lang="uk-UA" sz="3200" dirty="0">
                <a:solidFill>
                  <a:schemeClr val="tx1"/>
                </a:solidFill>
              </a:rPr>
              <a:t>висновок </a:t>
            </a:r>
            <a:r>
              <a:rPr lang="uk-UA" sz="3200" dirty="0"/>
              <a:t>про доцільність влаштування дитини на виховання та спільне проживання в таку сім’ю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uk-UA" sz="3200" dirty="0">
                <a:solidFill>
                  <a:schemeClr val="dk1"/>
                </a:solidFill>
              </a:rPr>
              <a:t>свідоцтво про народження дитини</a:t>
            </a:r>
          </a:p>
          <a:p>
            <a:pPr marL="514350" indent="-514350">
              <a:spcBef>
                <a:spcPts val="1200"/>
              </a:spcBef>
              <a:buFont typeface="Arial"/>
              <a:buAutoNum type="arabicParenR"/>
            </a:pPr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рішення про надання  дитині статусу або витяг з обліково-статистичної картки дитини</a:t>
            </a:r>
          </a:p>
          <a:p>
            <a:pPr lvl="0">
              <a:spcBef>
                <a:spcPts val="1200"/>
              </a:spcBef>
            </a:pPr>
            <a:r>
              <a:rPr lang="uk-UA" sz="3200" dirty="0"/>
              <a:t>6) акт про знайомство з дитиною</a:t>
            </a:r>
          </a:p>
          <a:p>
            <a:pPr lvl="0">
              <a:spcBef>
                <a:spcPts val="1200"/>
              </a:spcBef>
            </a:pPr>
            <a:r>
              <a:rPr lang="uk-UA" sz="3200" dirty="0"/>
              <a:t>7) акт про надання згоди дитини на влаштування в сім’ю</a:t>
            </a:r>
            <a:r>
              <a:rPr lang="uk-UA" sz="3200" dirty="0">
                <a:solidFill>
                  <a:schemeClr val="dk1"/>
                </a:solidFill>
              </a:rPr>
              <a:t>                      </a:t>
            </a:r>
          </a:p>
        </p:txBody>
      </p:sp>
      <p:pic>
        <p:nvPicPr>
          <p:cNvPr id="13" name="Рисунок 12" descr="Список со сплошной заливкой">
            <a:extLst>
              <a:ext uri="{FF2B5EF4-FFF2-40B4-BE49-F238E27FC236}">
                <a16:creationId xmlns:a16="http://schemas.microsoft.com/office/drawing/2014/main" id="{F291E3C6-347D-E54D-9467-D17DEFDB6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331" y="5725055"/>
            <a:ext cx="1546111" cy="154611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11837" y="11386315"/>
            <a:ext cx="20400545" cy="107721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uk-UA" sz="3200" dirty="0">
                <a:solidFill>
                  <a:schemeClr val="dk1"/>
                </a:solidFill>
              </a:rPr>
              <a:t>Якщо в наявності є інші документи дитини, передбачені пунктом 37 постанови КМУ № 866, – вони також долучаються справи та їх копії надаються прийомним батькам, батькам вихователям</a:t>
            </a:r>
          </a:p>
        </p:txBody>
      </p:sp>
      <p:pic>
        <p:nvPicPr>
          <p:cNvPr id="15" name="Google Shape;152;gbbb25ccbab_5_149" descr="Предупреждение со сплошной заливкой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279442" y="11261135"/>
            <a:ext cx="1260000" cy="12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089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2771348" y="10997920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5046180" y="12346523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117;p3"/>
          <p:cNvSpPr/>
          <p:nvPr/>
        </p:nvSpPr>
        <p:spPr>
          <a:xfrm>
            <a:off x="2539442" y="594691"/>
            <a:ext cx="19220629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Влаштування дітей в ПС, ДБСТ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tx1"/>
                </a:solidFill>
              </a:rPr>
              <a:t>діти, які евакуйовані за кордон</a:t>
            </a:r>
            <a:endParaRPr lang="uk-UA" sz="3600" dirty="0">
              <a:solidFill>
                <a:schemeClr val="tx1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4" name="Google Shape;120;p3"/>
          <p:cNvSpPr txBox="1"/>
          <p:nvPr/>
        </p:nvSpPr>
        <p:spPr>
          <a:xfrm>
            <a:off x="2539442" y="2622516"/>
            <a:ext cx="13935133" cy="861734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Передача дитини прийомним батькам, батькам-вихователям </a:t>
            </a:r>
            <a:endParaRPr lang="uk-UA" sz="3600" dirty="0">
              <a:solidFill>
                <a:schemeClr val="dk1"/>
              </a:solidFill>
            </a:endParaRPr>
          </a:p>
          <a:p>
            <a:pPr marL="285750" lvl="0" indent="-285750">
              <a:buFontTx/>
              <a:buChar char="-"/>
            </a:pPr>
            <a:endParaRPr dirty="0"/>
          </a:p>
        </p:txBody>
      </p:sp>
      <p:sp>
        <p:nvSpPr>
          <p:cNvPr id="16" name="Google Shape;120;p3"/>
          <p:cNvSpPr txBox="1"/>
          <p:nvPr/>
        </p:nvSpPr>
        <p:spPr>
          <a:xfrm>
            <a:off x="3716649" y="3403168"/>
            <a:ext cx="5400000" cy="108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endParaRPr lang="uk-UA" sz="3200" dirty="0"/>
          </a:p>
          <a:p>
            <a:pPr lvl="0" algn="ctr"/>
            <a:r>
              <a:rPr lang="uk-UA" sz="3200" dirty="0"/>
              <a:t>За кордоном</a:t>
            </a:r>
          </a:p>
          <a:p>
            <a:pPr lvl="0" algn="ctr"/>
            <a:endParaRPr sz="3200" dirty="0"/>
          </a:p>
        </p:txBody>
      </p:sp>
      <p:sp>
        <p:nvSpPr>
          <p:cNvPr id="17" name="Google Shape;120;p3"/>
          <p:cNvSpPr txBox="1"/>
          <p:nvPr/>
        </p:nvSpPr>
        <p:spPr>
          <a:xfrm>
            <a:off x="14291356" y="3423831"/>
            <a:ext cx="5400000" cy="108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uk-UA" sz="3200" dirty="0"/>
              <a:t>В Україні</a:t>
            </a:r>
            <a:endParaRPr sz="3200" dirty="0"/>
          </a:p>
        </p:txBody>
      </p:sp>
      <p:sp>
        <p:nvSpPr>
          <p:cNvPr id="19" name="Google Shape;120;p3"/>
          <p:cNvSpPr txBox="1"/>
          <p:nvPr/>
        </p:nvSpPr>
        <p:spPr>
          <a:xfrm>
            <a:off x="2244433" y="4791827"/>
            <a:ext cx="9136411" cy="2400617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uk-UA" sz="3000" dirty="0"/>
              <a:t>Присутні:</a:t>
            </a:r>
          </a:p>
          <a:p>
            <a:pPr marL="514350" lvl="0" indent="-514350">
              <a:buAutoNum type="arabicParenR"/>
            </a:pPr>
            <a:r>
              <a:rPr lang="uk-UA" sz="3000" dirty="0"/>
              <a:t>представник закладу</a:t>
            </a:r>
          </a:p>
          <a:p>
            <a:pPr marL="514350" lvl="0" indent="-514350">
              <a:buAutoNum type="arabicParenR"/>
            </a:pPr>
            <a:r>
              <a:rPr lang="uk-UA" sz="3000" dirty="0"/>
              <a:t>представник дипломатичної установи України (особисто або в режими відеоконференції)</a:t>
            </a:r>
          </a:p>
          <a:p>
            <a:pPr marL="514350" lvl="0" indent="-514350">
              <a:buAutoNum type="arabicParenR"/>
            </a:pPr>
            <a:r>
              <a:rPr lang="uk-UA" sz="3000" dirty="0"/>
              <a:t>один з прийомних батьків, батьків-вихователів</a:t>
            </a:r>
            <a:endParaRPr sz="3000" dirty="0"/>
          </a:p>
        </p:txBody>
      </p:sp>
      <p:sp>
        <p:nvSpPr>
          <p:cNvPr id="20" name="Google Shape;120;p3"/>
          <p:cNvSpPr txBox="1"/>
          <p:nvPr/>
        </p:nvSpPr>
        <p:spPr>
          <a:xfrm>
            <a:off x="13384153" y="4769599"/>
            <a:ext cx="8987035" cy="2400617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ru-RU" sz="3000" dirty="0"/>
              <a:t>Присутні:</a:t>
            </a:r>
          </a:p>
          <a:p>
            <a:pPr marL="514350" lvl="0" indent="-514350">
              <a:buAutoNum type="arabicParenR"/>
            </a:pPr>
            <a:r>
              <a:rPr lang="ru-RU" sz="3000" dirty="0" err="1"/>
              <a:t>керівник</a:t>
            </a:r>
            <a:r>
              <a:rPr lang="ru-RU" sz="3000" dirty="0"/>
              <a:t> закладу</a:t>
            </a:r>
          </a:p>
          <a:p>
            <a:pPr marL="514350" lvl="0" indent="-514350">
              <a:buAutoNum type="arabicParenR"/>
            </a:pPr>
            <a:r>
              <a:rPr lang="ru-RU" sz="3000" dirty="0"/>
              <a:t>представник служби у справах дітей</a:t>
            </a:r>
          </a:p>
          <a:p>
            <a:pPr marL="514350" lvl="0" indent="-514350">
              <a:buAutoNum type="arabicParenR"/>
            </a:pPr>
            <a:r>
              <a:rPr lang="ru-RU" sz="3000" dirty="0"/>
              <a:t>представник центру соціальних служб</a:t>
            </a:r>
          </a:p>
          <a:p>
            <a:pPr marL="514350" lvl="0" indent="-514350">
              <a:buAutoNum type="arabicParenR"/>
            </a:pPr>
            <a:r>
              <a:rPr lang="ru-RU" sz="3000" dirty="0"/>
              <a:t>прийомні батьки, батьки-вихователі</a:t>
            </a:r>
          </a:p>
        </p:txBody>
      </p:sp>
      <p:sp>
        <p:nvSpPr>
          <p:cNvPr id="21" name="Google Shape;120;p3"/>
          <p:cNvSpPr txBox="1"/>
          <p:nvPr/>
        </p:nvSpPr>
        <p:spPr>
          <a:xfrm>
            <a:off x="13384153" y="7990967"/>
            <a:ext cx="9503583" cy="2400617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uk-UA" sz="3000" dirty="0"/>
              <a:t>Складається акт </a:t>
            </a:r>
          </a:p>
          <a:p>
            <a:pPr lvl="0"/>
            <a:r>
              <a:rPr lang="uk-UA" sz="3000" dirty="0"/>
              <a:t>за формою згідно з наказом Мінсім’ямолодьспорт, МОН, МОЗ від 02 лютого 2007 року № 302/80/49 (Порядок вибуття дітей із закладів в сімейні форми виховання)</a:t>
            </a:r>
            <a:endParaRPr sz="3000" dirty="0"/>
          </a:p>
        </p:txBody>
      </p:sp>
      <p:sp>
        <p:nvSpPr>
          <p:cNvPr id="23" name="Google Shape;120;p3"/>
          <p:cNvSpPr txBox="1"/>
          <p:nvPr/>
        </p:nvSpPr>
        <p:spPr>
          <a:xfrm>
            <a:off x="2244434" y="7635148"/>
            <a:ext cx="9136410" cy="3785611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uk-UA" sz="3000" dirty="0"/>
              <a:t>Складається акт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3000" dirty="0"/>
              <a:t>форма довільна       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3000" dirty="0"/>
              <a:t>чотири примірники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3000" dirty="0"/>
              <a:t>ПІБ осіб, які присутні при передачі дитини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3000" dirty="0"/>
              <a:t>зазначаються реквізити рішення про влаштування дитини, дата, місце передачі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3000" dirty="0"/>
              <a:t>підписується особами, які особисто були присутні при передачі дитини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186199" y="3975652"/>
            <a:ext cx="36443" cy="7513983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92459" y="7509505"/>
            <a:ext cx="19377992" cy="6412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539442" y="4555588"/>
            <a:ext cx="19220629" cy="1189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120;p3"/>
          <p:cNvSpPr txBox="1"/>
          <p:nvPr/>
        </p:nvSpPr>
        <p:spPr>
          <a:xfrm>
            <a:off x="13027997" y="10602639"/>
            <a:ext cx="9672977" cy="1938952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uk-UA" sz="3000" dirty="0"/>
              <a:t>Дитину може повернути в Україну: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3000" dirty="0"/>
              <a:t>керівник закладу чи уповноважена ним особа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3000" dirty="0"/>
              <a:t>представник органу опіки та піклування чи уповноважена ним особа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58757" y="11545140"/>
            <a:ext cx="6192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>
                <a:ea typeface="Times New Roman" panose="02020603050405020304" pitchFamily="18" charset="0"/>
              </a:rPr>
              <a:t>(пункт </a:t>
            </a:r>
            <a:r>
              <a:rPr lang="uk-UA" sz="2800" i="1" dirty="0"/>
              <a:t>78</a:t>
            </a:r>
            <a:r>
              <a:rPr lang="uk-UA" sz="2800" i="1" baseline="30000" dirty="0"/>
              <a:t>5</a:t>
            </a:r>
            <a:r>
              <a:rPr lang="uk-UA" sz="2800" i="1" dirty="0">
                <a:ea typeface="Times New Roman" panose="02020603050405020304" pitchFamily="18" charset="0"/>
              </a:rPr>
              <a:t> постанови КМУ № 866)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71178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301669-4E5A-4260-BFB7-C0F97C90765E}"/>
              </a:ext>
            </a:extLst>
          </p:cNvPr>
          <p:cNvSpPr/>
          <p:nvPr/>
        </p:nvSpPr>
        <p:spPr>
          <a:xfrm>
            <a:off x="2663690" y="863495"/>
            <a:ext cx="190234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spc="100" dirty="0">
                <a:latin typeface="Arial" panose="020B0604020202020204" pitchFamily="34" charset="0"/>
                <a:cs typeface="Arial" panose="020B0604020202020204" pitchFamily="34" charset="0"/>
              </a:rPr>
              <a:t>Постанова КМУ від 1 червня 2023 № 576</a:t>
            </a:r>
          </a:p>
          <a:p>
            <a:pPr algn="ctr"/>
            <a:r>
              <a:rPr lang="uk-UA" sz="3600" spc="100" dirty="0">
                <a:latin typeface="Arial" panose="020B0604020202020204" pitchFamily="34" charset="0"/>
                <a:cs typeface="Arial" panose="020B0604020202020204" pitchFamily="34" charset="0"/>
              </a:rPr>
              <a:t>(чинна з 9 червня 2023 року)</a:t>
            </a: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86;p8"/>
          <p:cNvSpPr txBox="1"/>
          <p:nvPr/>
        </p:nvSpPr>
        <p:spPr>
          <a:xfrm>
            <a:off x="3200400" y="2650968"/>
            <a:ext cx="18864470" cy="85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uk-UA" sz="4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sz="4000" dirty="0">
                <a:solidFill>
                  <a:schemeClr val="accent5">
                    <a:lumMod val="50000"/>
                  </a:schemeClr>
                </a:solidFill>
              </a:rPr>
              <a:t>Основна мета законодавчих змін</a:t>
            </a:r>
          </a:p>
          <a:p>
            <a:endParaRPr lang="uk-UA" sz="3600" dirty="0"/>
          </a:p>
          <a:p>
            <a:r>
              <a:rPr lang="uk-UA" sz="3600" dirty="0"/>
              <a:t>Створення механізмів  для забезпечення в умовах воєнного стану реалізації права дитини на виховання в сім’ї </a:t>
            </a:r>
          </a:p>
          <a:p>
            <a:endParaRPr lang="uk-UA" sz="3600" dirty="0"/>
          </a:p>
          <a:p>
            <a:r>
              <a:rPr lang="uk-UA" sz="4000" dirty="0">
                <a:solidFill>
                  <a:schemeClr val="accent5">
                    <a:lumMod val="50000"/>
                  </a:schemeClr>
                </a:solidFill>
              </a:rPr>
              <a:t>Зміни стосуються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uk-UA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/>
              <a:t>ведення первинного обліку, надання статусу дитини-сироти, дитини, позбавленої батьківського піклування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/>
              <a:t>ведення обліку дітей, які можуть бути усиновлені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/>
              <a:t>влаштування дітей в прийомні сім’ї, дитячі будинки сімейного типу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/>
              <a:t>провадження діяльності з усиновлення </a:t>
            </a:r>
          </a:p>
          <a:p>
            <a:endParaRPr lang="uk-UA" sz="3600" dirty="0"/>
          </a:p>
          <a:p>
            <a:endParaRPr lang="uk-UA" sz="3600" b="1" dirty="0"/>
          </a:p>
        </p:txBody>
      </p:sp>
      <p:sp>
        <p:nvSpPr>
          <p:cNvPr id="8" name="Google Shape;92;p1"/>
          <p:cNvSpPr/>
          <p:nvPr/>
        </p:nvSpPr>
        <p:spPr>
          <a:xfrm>
            <a:off x="4363030" y="11343770"/>
            <a:ext cx="165392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to Ukraine’s Reforms for Governance. Funded by Global Affairs Canada. Implemented by Alinea.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4628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3001619" y="3679779"/>
            <a:ext cx="19262033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uk-UA" sz="4800" dirty="0"/>
              <a:t>Усиновлення дітей під час воєнного стану</a:t>
            </a:r>
          </a:p>
          <a:p>
            <a:pPr lvl="0" algn="ctr">
              <a:spcBef>
                <a:spcPts val="1200"/>
              </a:spcBef>
            </a:pPr>
            <a:endParaRPr lang="uk-UA" sz="3600" b="1" dirty="0">
              <a:latin typeface="+mn-lt"/>
            </a:endParaRPr>
          </a:p>
          <a:p>
            <a:pPr lvl="0" algn="ctr">
              <a:spcBef>
                <a:spcPts val="1200"/>
              </a:spcBef>
            </a:pPr>
            <a:r>
              <a:rPr lang="uk-UA" sz="3600" b="1" i="1" dirty="0">
                <a:latin typeface="+mn-lt"/>
              </a:rPr>
              <a:t>Що змінилось?</a:t>
            </a:r>
            <a:endParaRPr sz="3600" i="1" dirty="0">
              <a:latin typeface="+mn-lt"/>
            </a:endParaRPr>
          </a:p>
        </p:txBody>
      </p:sp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Google Shape;92;p1"/>
          <p:cNvSpPr/>
          <p:nvPr/>
        </p:nvSpPr>
        <p:spPr>
          <a:xfrm>
            <a:off x="4363030" y="11343770"/>
            <a:ext cx="165392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to Ukraine’s Reforms for Governance. Funded by Global Affairs Canada. Implemented by Alinea.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033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2158071" y="2371518"/>
            <a:ext cx="19262033" cy="253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uk-UA" sz="3600" b="1" dirty="0">
                <a:latin typeface="+mn-lt"/>
              </a:rPr>
              <a:t>Викладено в новій редакції </a:t>
            </a:r>
            <a:r>
              <a:rPr lang="uk-UA" sz="3600" dirty="0">
                <a:latin typeface="+mn-lt"/>
              </a:rPr>
              <a:t>розділ</a:t>
            </a:r>
            <a:r>
              <a:rPr lang="uk-UA" sz="3600" b="1" dirty="0">
                <a:latin typeface="+mn-lt"/>
              </a:rPr>
              <a:t> </a:t>
            </a:r>
            <a:r>
              <a:rPr lang="uk-UA" sz="3600" dirty="0">
                <a:latin typeface="+mn-lt"/>
              </a:rPr>
              <a:t>«Особливості провадження діяльності з усиновлення під час воєнного стану» постанови КМУ № 905</a:t>
            </a:r>
          </a:p>
          <a:p>
            <a:pPr lvl="0" algn="just">
              <a:spcBef>
                <a:spcPts val="600"/>
              </a:spcBef>
            </a:pPr>
            <a:endParaRPr lang="uk-UA" sz="3600" dirty="0">
              <a:latin typeface="+mn-lt"/>
            </a:endParaRPr>
          </a:p>
          <a:p>
            <a:pPr lvl="0" algn="ctr">
              <a:spcBef>
                <a:spcPts val="600"/>
              </a:spcBef>
            </a:pPr>
            <a:r>
              <a:rPr lang="uk-UA" sz="3600" dirty="0">
                <a:latin typeface="+mn-lt"/>
              </a:rPr>
              <a:t>Три нові підрозділи:</a:t>
            </a:r>
            <a:endParaRPr sz="3600" dirty="0">
              <a:latin typeface="+mn-lt"/>
            </a:endParaRPr>
          </a:p>
        </p:txBody>
      </p:sp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1" y="2371518"/>
            <a:ext cx="1440000" cy="143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962223" y="5317506"/>
            <a:ext cx="5963479" cy="6678751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uk-UA" sz="3400" b="1" dirty="0"/>
              <a:t>«Особливості обліку і провадження діяльності з усиновлення дітей, які є тимчасово переміщеними</a:t>
            </a:r>
          </a:p>
          <a:p>
            <a:pPr lvl="0" algn="ctr">
              <a:spcBef>
                <a:spcPts val="600"/>
              </a:spcBef>
            </a:pPr>
            <a:r>
              <a:rPr lang="uk-UA" sz="3400" b="1" dirty="0"/>
              <a:t>(евакуйованими)»</a:t>
            </a:r>
          </a:p>
          <a:p>
            <a:pPr lvl="0" algn="ctr">
              <a:spcBef>
                <a:spcPts val="600"/>
              </a:spcBef>
            </a:pPr>
            <a:endParaRPr lang="uk-UA" sz="3400" b="1" dirty="0"/>
          </a:p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3400" dirty="0"/>
              <a:t>облік та усиновлення дітей, які евакуйовані в межах України </a:t>
            </a:r>
          </a:p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3400" dirty="0"/>
              <a:t>облік та усиновлення дітей, які евакуйовані за кордон</a:t>
            </a:r>
            <a:endParaRPr lang="uk-UA" sz="36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60403" y="5269312"/>
            <a:ext cx="5926740" cy="6155531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uk-UA" sz="3400" b="1" dirty="0"/>
              <a:t>«Особливості обліку дітей, які можуть бути усиновлені, під час дії воєнного стану»</a:t>
            </a:r>
          </a:p>
          <a:p>
            <a:pPr lvl="0" algn="ctr">
              <a:spcBef>
                <a:spcPts val="600"/>
              </a:spcBef>
            </a:pPr>
            <a:endParaRPr lang="uk-UA" sz="3400" b="1" dirty="0"/>
          </a:p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uk-UA" sz="3400" dirty="0"/>
          </a:p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3400" dirty="0"/>
              <a:t>якщо ССД не здійснює своїх повноважень</a:t>
            </a:r>
          </a:p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3400" dirty="0"/>
              <a:t>якщо ССД відключена (не підключена) до єдиного банку даних</a:t>
            </a:r>
            <a:endParaRPr lang="uk-UA" sz="34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200782" y="5445352"/>
            <a:ext cx="5907735" cy="7956024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uk-UA" sz="3400" b="1" dirty="0"/>
              <a:t>«Особливості обліку кандидатів в усиновлювачі»</a:t>
            </a:r>
          </a:p>
          <a:p>
            <a:pPr lvl="0" algn="ctr">
              <a:spcBef>
                <a:spcPts val="600"/>
              </a:spcBef>
            </a:pPr>
            <a:endParaRPr lang="uk-UA" sz="3400" b="1" dirty="0"/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uk-UA" sz="3400" dirty="0">
              <a:latin typeface="+mn-lt"/>
              <a:ea typeface="Times New Roman" panose="02020603050405020304" pitchFamily="18" charset="0"/>
            </a:endParaRP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3400" dirty="0">
                <a:latin typeface="+mn-lt"/>
                <a:ea typeface="Times New Roman" panose="02020603050405020304" pitchFamily="18" charset="0"/>
              </a:rPr>
              <a:t>облік осіб, які бажають усиновити дитину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3400" dirty="0">
                <a:latin typeface="+mn-lt"/>
                <a:ea typeface="Times New Roman" panose="02020603050405020304" pitchFamily="18" charset="0"/>
              </a:rPr>
              <a:t>строки дії документів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3400" dirty="0">
                <a:latin typeface="+mn-lt"/>
                <a:ea typeface="Times New Roman" panose="02020603050405020304" pitchFamily="18" charset="0"/>
              </a:rPr>
              <a:t>питання усиновлення одним із подружжя дитини другого з подружжя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uk-UA" sz="3400" dirty="0">
              <a:latin typeface="+mn-lt"/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endParaRPr lang="uk-UA" sz="3400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31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251475" y="3089388"/>
            <a:ext cx="53293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800" dirty="0">
                <a:solidFill>
                  <a:schemeClr val="tx1"/>
                </a:solidFill>
                <a:latin typeface="+mn-lt"/>
              </a:rPr>
              <a:t>Надсилання запрошень для ознайомлення з інформацією про дитину/ дітей</a:t>
            </a: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Google Shape;186;p8"/>
          <p:cNvSpPr txBox="1"/>
          <p:nvPr/>
        </p:nvSpPr>
        <p:spPr>
          <a:xfrm>
            <a:off x="3762295" y="10381884"/>
            <a:ext cx="74208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/>
              <a:t>(пункт 125 постанови № 905)</a:t>
            </a:r>
            <a:endParaRPr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17514" y="7971491"/>
            <a:ext cx="7420814" cy="2062103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3200" dirty="0">
                <a:latin typeface="+mj-lt"/>
                <a:ea typeface="Times New Roman" panose="02020603050405020304" pitchFamily="18" charset="0"/>
              </a:rPr>
              <a:t>Повернення дитини в Україну  до закладу та продовження процедури усиновлення  за місцем перебування дитини (дитина в закладі)</a:t>
            </a:r>
            <a:endParaRPr lang="uk-UA" sz="3200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659565" y="8009427"/>
            <a:ext cx="8787465" cy="2062103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3200" dirty="0">
                <a:latin typeface="+mj-lt"/>
                <a:ea typeface="Times New Roman" panose="02020603050405020304" pitchFamily="18" charset="0"/>
              </a:rPr>
              <a:t>Тимчасове призначення кандидата в усиновлювачі опікуном/ піклувальником та продовження процедури усиновлення за місцем його проживання (дитина в сім’ї)</a:t>
            </a:r>
            <a:endParaRPr lang="uk-UA" sz="3200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1" name="Google Shape;186;p8"/>
          <p:cNvSpPr txBox="1"/>
          <p:nvPr/>
        </p:nvSpPr>
        <p:spPr>
          <a:xfrm>
            <a:off x="15701434" y="10289445"/>
            <a:ext cx="61622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3200" dirty="0"/>
              <a:t>(пункт 78</a:t>
            </a:r>
            <a:r>
              <a:rPr lang="uk-UA" sz="3200" baseline="30000" dirty="0"/>
              <a:t>3</a:t>
            </a:r>
            <a:r>
              <a:rPr lang="uk-UA" sz="3200" dirty="0"/>
              <a:t> постанови № 866)</a:t>
            </a:r>
            <a:endParaRPr sz="3200" dirty="0"/>
          </a:p>
        </p:txBody>
      </p:sp>
      <p:sp>
        <p:nvSpPr>
          <p:cNvPr id="32" name="Google Shape;189;p8"/>
          <p:cNvSpPr/>
          <p:nvPr/>
        </p:nvSpPr>
        <p:spPr>
          <a:xfrm>
            <a:off x="9053697" y="1949567"/>
            <a:ext cx="862468" cy="90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bg1"/>
                </a:solidFill>
              </a:rPr>
              <a:t>1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12" name="Google Shape;117;p3"/>
          <p:cNvSpPr/>
          <p:nvPr/>
        </p:nvSpPr>
        <p:spPr>
          <a:xfrm>
            <a:off x="4333458" y="622001"/>
            <a:ext cx="1613452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800" dirty="0">
                <a:solidFill>
                  <a:schemeClr val="tx1"/>
                </a:solidFill>
              </a:rPr>
              <a:t>Усиновлення дітей, які евакуйовані за кордон (1)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05842" y="3296856"/>
            <a:ext cx="313546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3400" b="1" dirty="0">
                <a:solidFill>
                  <a:schemeClr val="tx1"/>
                </a:solidFill>
                <a:latin typeface="+mn-lt"/>
              </a:rPr>
              <a:t>Процедура </a:t>
            </a:r>
            <a:endParaRPr kumimoji="0" lang="uk-UA" altLang="uk-UA" sz="3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518064" y="3054272"/>
            <a:ext cx="52645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800" dirty="0">
                <a:solidFill>
                  <a:schemeClr val="tx1"/>
                </a:solidFill>
                <a:latin typeface="+mn-lt"/>
              </a:rPr>
              <a:t>Ознайомлення кандидатів в усиновлювачі з інформацією про дитину/ дітей</a:t>
            </a: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308948" y="6140957"/>
            <a:ext cx="46072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800" dirty="0">
                <a:solidFill>
                  <a:schemeClr val="tx1"/>
                </a:solidFill>
                <a:latin typeface="+mn-lt"/>
              </a:rPr>
              <a:t>Видача направлення для знайомства з дитиною</a:t>
            </a: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570296" y="6156419"/>
            <a:ext cx="41311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800" dirty="0">
                <a:solidFill>
                  <a:schemeClr val="tx1"/>
                </a:solidFill>
                <a:latin typeface="+mn-lt"/>
              </a:rPr>
              <a:t>Попереднє знайомство з дитиною  (онлайн)</a:t>
            </a: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831957" y="6083176"/>
            <a:ext cx="43240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800" dirty="0">
                <a:solidFill>
                  <a:schemeClr val="tx1"/>
                </a:solidFill>
                <a:latin typeface="+mn-lt"/>
              </a:rPr>
              <a:t>Знайомство з дитиною  за кордоном (</a:t>
            </a:r>
            <a:r>
              <a:rPr lang="uk-UA" altLang="uk-UA" sz="2800" dirty="0" err="1">
                <a:solidFill>
                  <a:schemeClr val="tx1"/>
                </a:solidFill>
                <a:latin typeface="+mn-lt"/>
              </a:rPr>
              <a:t>офлайн</a:t>
            </a:r>
            <a:r>
              <a:rPr lang="uk-UA" altLang="uk-UA" sz="2800" dirty="0">
                <a:solidFill>
                  <a:schemeClr val="tx1"/>
                </a:solidFill>
                <a:latin typeface="+mn-lt"/>
              </a:rPr>
              <a:t>)</a:t>
            </a: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322440" y="7523863"/>
            <a:ext cx="20156557" cy="18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189;p8"/>
          <p:cNvSpPr/>
          <p:nvPr/>
        </p:nvSpPr>
        <p:spPr>
          <a:xfrm>
            <a:off x="15251434" y="1979033"/>
            <a:ext cx="900000" cy="90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bg1"/>
                </a:solidFill>
              </a:rPr>
              <a:t>2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22" name="Google Shape;189;p8"/>
          <p:cNvSpPr/>
          <p:nvPr/>
        </p:nvSpPr>
        <p:spPr>
          <a:xfrm>
            <a:off x="6898337" y="4866052"/>
            <a:ext cx="975063" cy="90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bg1"/>
                </a:solidFill>
              </a:rPr>
              <a:t>3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23" name="Google Shape;189;p8"/>
          <p:cNvSpPr/>
          <p:nvPr/>
        </p:nvSpPr>
        <p:spPr>
          <a:xfrm>
            <a:off x="13157240" y="5096418"/>
            <a:ext cx="900000" cy="90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bg1"/>
                </a:solidFill>
              </a:rPr>
              <a:t>4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24" name="Google Shape;189;p8"/>
          <p:cNvSpPr/>
          <p:nvPr/>
        </p:nvSpPr>
        <p:spPr>
          <a:xfrm>
            <a:off x="1555842" y="8239967"/>
            <a:ext cx="900000" cy="90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bg1"/>
                </a:solidFill>
              </a:rPr>
              <a:t>6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25" name="Google Shape;189;p8"/>
          <p:cNvSpPr/>
          <p:nvPr/>
        </p:nvSpPr>
        <p:spPr>
          <a:xfrm>
            <a:off x="19341080" y="5062899"/>
            <a:ext cx="900000" cy="90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bg1"/>
                </a:solidFill>
              </a:rPr>
              <a:t>5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27" name="Google Shape;189;p8"/>
          <p:cNvSpPr/>
          <p:nvPr/>
        </p:nvSpPr>
        <p:spPr>
          <a:xfrm>
            <a:off x="11285373" y="9070644"/>
            <a:ext cx="1727147" cy="90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chemeClr val="bg1"/>
                </a:solidFill>
              </a:rPr>
              <a:t>або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18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117;p3"/>
          <p:cNvSpPr/>
          <p:nvPr/>
        </p:nvSpPr>
        <p:spPr>
          <a:xfrm>
            <a:off x="2539442" y="594691"/>
            <a:ext cx="1922062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800" dirty="0">
                <a:solidFill>
                  <a:schemeClr val="tx1"/>
                </a:solidFill>
              </a:rPr>
              <a:t>Усиновлення дітей, які евакуйовані за кордон (2)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5" name="Google Shape;117;p3"/>
          <p:cNvSpPr/>
          <p:nvPr/>
        </p:nvSpPr>
        <p:spPr>
          <a:xfrm>
            <a:off x="3758793" y="5460484"/>
            <a:ext cx="17751287" cy="646290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17" name="Google Shape;117;p3"/>
          <p:cNvSpPr/>
          <p:nvPr/>
        </p:nvSpPr>
        <p:spPr>
          <a:xfrm>
            <a:off x="13974416" y="3495567"/>
            <a:ext cx="7535664" cy="2308284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tx1"/>
                </a:solidFill>
              </a:rPr>
              <a:t>Нацсоцслужба – щодо дітей, які перебувають на централізованому обліку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uk-UA" sz="3600" dirty="0">
              <a:solidFill>
                <a:schemeClr val="tx1"/>
              </a:solidFill>
            </a:endParaRPr>
          </a:p>
        </p:txBody>
      </p:sp>
      <p:pic>
        <p:nvPicPr>
          <p:cNvPr id="22" name="Google Shape;152;gbbb25ccbab_5_149" descr="Предупреждение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6211" y="9358185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17;p3"/>
          <p:cNvSpPr/>
          <p:nvPr/>
        </p:nvSpPr>
        <p:spPr>
          <a:xfrm>
            <a:off x="4997870" y="9201042"/>
            <a:ext cx="16512210" cy="1754286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sz="3600" dirty="0">
                <a:solidFill>
                  <a:schemeClr val="tx1"/>
                </a:solidFill>
              </a:rPr>
              <a:t>Районні, районні в м. Києві, міські служби у справах дітей не надають кандидатам в усиновлювачі  інформацію про дітей, які перебувають за кордоном, і не  видають направлень для знайомства з такими дітьми</a:t>
            </a:r>
          </a:p>
        </p:txBody>
      </p:sp>
      <p:sp>
        <p:nvSpPr>
          <p:cNvPr id="19" name="Google Shape;117;p3"/>
          <p:cNvSpPr/>
          <p:nvPr/>
        </p:nvSpPr>
        <p:spPr>
          <a:xfrm>
            <a:off x="3246211" y="2726937"/>
            <a:ext cx="9017631" cy="2862282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endParaRPr lang="uk-UA" sz="3600" dirty="0">
              <a:solidFill>
                <a:schemeClr val="tx1"/>
              </a:solidFill>
            </a:endParaRPr>
          </a:p>
          <a:p>
            <a:pPr algn="ctr"/>
            <a:r>
              <a:rPr lang="uk-UA" sz="3600" dirty="0">
                <a:solidFill>
                  <a:schemeClr val="tx1"/>
                </a:solidFill>
              </a:rPr>
              <a:t>Обласні, Київська міська служби у справах регіону, де дитина перебуває на   обліку, - щодо дітей, які перебувають на місцевому, регіональному обліку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 rot="5400000">
            <a:off x="12147781" y="-4046289"/>
            <a:ext cx="973310" cy="20244326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Google Shape;117;p3"/>
          <p:cNvSpPr/>
          <p:nvPr/>
        </p:nvSpPr>
        <p:spPr>
          <a:xfrm>
            <a:off x="5301695" y="6933201"/>
            <a:ext cx="13696121" cy="646290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chemeClr val="tx1"/>
                </a:solidFill>
              </a:rPr>
              <a:t>надають кандидатам в усиновлювачі інформацію про дітей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5" name="Google Shape;117;p3"/>
          <p:cNvSpPr/>
          <p:nvPr/>
        </p:nvSpPr>
        <p:spPr>
          <a:xfrm>
            <a:off x="5301695" y="7905549"/>
            <a:ext cx="13099773" cy="646290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chemeClr val="tx1"/>
                </a:solidFill>
              </a:rPr>
              <a:t>видають направлення для знайомства з дитиною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30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117;p3"/>
          <p:cNvSpPr/>
          <p:nvPr/>
        </p:nvSpPr>
        <p:spPr>
          <a:xfrm>
            <a:off x="4227351" y="535397"/>
            <a:ext cx="1613452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sz="4800" dirty="0">
                <a:solidFill>
                  <a:schemeClr val="tx1"/>
                </a:solidFill>
                <a:latin typeface="+mj-lt"/>
              </a:rPr>
              <a:t>Усиновлення дітей, які евакуйовані за кордон </a:t>
            </a:r>
            <a:r>
              <a:rPr lang="uk-UA" sz="4800" dirty="0">
                <a:solidFill>
                  <a:schemeClr val="tx1"/>
                </a:solidFill>
              </a:rPr>
              <a:t>(3)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Google Shape;117;p3"/>
          <p:cNvSpPr/>
          <p:nvPr/>
        </p:nvSpPr>
        <p:spPr>
          <a:xfrm>
            <a:off x="3418968" y="6718411"/>
            <a:ext cx="17751287" cy="1200288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tx1"/>
                </a:solidFill>
              </a:rPr>
              <a:t>Забезпечення постановки на місцевий  облік дітей, які набули статусу перебуваючи за кордоном - невідкладно</a:t>
            </a:r>
            <a:endParaRPr sz="3600" dirty="0">
              <a:solidFill>
                <a:schemeClr val="tx1"/>
              </a:solidFill>
            </a:endParaRPr>
          </a:p>
        </p:txBody>
      </p:sp>
      <p:pic>
        <p:nvPicPr>
          <p:cNvPr id="18" name="Графіка 2" descr="Employee badge with solid fill">
            <a:extLst>
              <a:ext uri="{FF2B5EF4-FFF2-40B4-BE49-F238E27FC236}">
                <a16:creationId xmlns:a16="http://schemas.microsoft.com/office/drawing/2014/main" id="{BAFC86F7-F5F0-35A1-1181-EBB2702447B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92" y="6334703"/>
            <a:ext cx="1505809" cy="1901049"/>
          </a:xfrm>
          <a:prstGeom prst="rect">
            <a:avLst/>
          </a:prstGeom>
        </p:spPr>
      </p:pic>
      <p:sp>
        <p:nvSpPr>
          <p:cNvPr id="19" name="Google Shape;117;p3"/>
          <p:cNvSpPr/>
          <p:nvPr/>
        </p:nvSpPr>
        <p:spPr>
          <a:xfrm>
            <a:off x="13952666" y="9297331"/>
            <a:ext cx="6784950" cy="1754286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tx1"/>
                </a:solidFill>
              </a:rPr>
              <a:t>! </a:t>
            </a:r>
            <a:r>
              <a:rPr lang="uk-UA" sz="3400" dirty="0">
                <a:solidFill>
                  <a:schemeClr val="tx1"/>
                </a:solidFill>
              </a:rPr>
              <a:t>Висновок про стан здоров’я  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400" dirty="0">
                <a:solidFill>
                  <a:schemeClr val="tx1"/>
                </a:solidFill>
              </a:rPr>
              <a:t>   оформляється після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400" dirty="0">
                <a:solidFill>
                  <a:schemeClr val="tx1"/>
                </a:solidFill>
              </a:rPr>
              <a:t>   повернення дитини в Україну</a:t>
            </a:r>
            <a:endParaRPr sz="3400" dirty="0">
              <a:solidFill>
                <a:schemeClr val="tx1"/>
              </a:solidFill>
            </a:endParaRPr>
          </a:p>
        </p:txBody>
      </p:sp>
      <p:sp>
        <p:nvSpPr>
          <p:cNvPr id="28" name="Google Shape;117;p3"/>
          <p:cNvSpPr/>
          <p:nvPr/>
        </p:nvSpPr>
        <p:spPr>
          <a:xfrm>
            <a:off x="3617549" y="9251354"/>
            <a:ext cx="8083901" cy="1661953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indent="-514350">
              <a:buAutoNum type="arabicParenR"/>
            </a:pPr>
            <a:r>
              <a:rPr lang="uk-UA" sz="3400" dirty="0">
                <a:solidFill>
                  <a:schemeClr val="tx1"/>
                </a:solidFill>
              </a:rPr>
              <a:t>свідоцтво про народження дитини</a:t>
            </a:r>
          </a:p>
          <a:p>
            <a:pPr marL="514350" indent="-514350">
              <a:buAutoNum type="arabicParenR"/>
            </a:pPr>
            <a:r>
              <a:rPr lang="ru-RU" sz="3400" dirty="0">
                <a:solidFill>
                  <a:schemeClr val="tx1"/>
                </a:solidFill>
              </a:rPr>
              <a:t>документ, що підтверджує наявність правових підстав для усиновлення</a:t>
            </a:r>
            <a:endParaRPr sz="3400" dirty="0">
              <a:solidFill>
                <a:schemeClr val="tx1"/>
              </a:solidFill>
            </a:endParaRPr>
          </a:p>
        </p:txBody>
      </p:sp>
      <p:sp>
        <p:nvSpPr>
          <p:cNvPr id="29" name="Google Shape;117;p3"/>
          <p:cNvSpPr/>
          <p:nvPr/>
        </p:nvSpPr>
        <p:spPr>
          <a:xfrm>
            <a:off x="7659499" y="8235752"/>
            <a:ext cx="11430000" cy="615513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400" dirty="0">
                <a:solidFill>
                  <a:schemeClr val="tx1"/>
                </a:solidFill>
              </a:rPr>
              <a:t>Документи дитини для постановки на місцевий облік:</a:t>
            </a:r>
          </a:p>
        </p:txBody>
      </p:sp>
      <p:sp>
        <p:nvSpPr>
          <p:cNvPr id="13" name="Google Shape;117;p3"/>
          <p:cNvSpPr/>
          <p:nvPr/>
        </p:nvSpPr>
        <p:spPr>
          <a:xfrm>
            <a:off x="3338028" y="3207153"/>
            <a:ext cx="18846627" cy="1200288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tx1"/>
                </a:solidFill>
              </a:rPr>
              <a:t>Актуалізація даних про дітей, які можуть бути усиновлені та перебувають за кордоном</a:t>
            </a:r>
          </a:p>
          <a:p>
            <a:pPr lvl="0" algn="ctr"/>
            <a:r>
              <a:rPr lang="uk-UA" sz="3600" dirty="0">
                <a:solidFill>
                  <a:schemeClr val="tx1"/>
                </a:solidFill>
              </a:rPr>
              <a:t>          </a:t>
            </a:r>
            <a:endParaRPr sz="3400" dirty="0">
              <a:solidFill>
                <a:schemeClr val="tx1"/>
              </a:solidFill>
            </a:endParaRPr>
          </a:p>
        </p:txBody>
      </p:sp>
      <p:sp>
        <p:nvSpPr>
          <p:cNvPr id="16" name="Google Shape;117;p3"/>
          <p:cNvSpPr/>
          <p:nvPr/>
        </p:nvSpPr>
        <p:spPr>
          <a:xfrm>
            <a:off x="3388198" y="2115671"/>
            <a:ext cx="17751287" cy="646290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tx1"/>
                </a:solidFill>
              </a:rPr>
              <a:t>Підготовча робота щодо дитини: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0" name="Google Shape;117;p3"/>
          <p:cNvSpPr/>
          <p:nvPr/>
        </p:nvSpPr>
        <p:spPr>
          <a:xfrm>
            <a:off x="3617549" y="4194505"/>
            <a:ext cx="19243698" cy="166195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3400" dirty="0">
                <a:solidFill>
                  <a:schemeClr val="tx1"/>
                </a:solidFill>
              </a:rPr>
              <a:t>перевірка анкет, обліково-статистичних карток, отримання необхідної інформації про дитину</a:t>
            </a:r>
          </a:p>
          <a:p>
            <a:pPr algn="ctr"/>
            <a:r>
              <a:rPr lang="ru-RU" sz="3400" dirty="0">
                <a:solidFill>
                  <a:schemeClr val="tx1"/>
                </a:solidFill>
              </a:rPr>
              <a:t>(ПІБ, дата </a:t>
            </a:r>
            <a:r>
              <a:rPr lang="ru-RU" sz="3400" dirty="0" err="1">
                <a:solidFill>
                  <a:schemeClr val="tx1"/>
                </a:solidFill>
              </a:rPr>
              <a:t>народження</a:t>
            </a:r>
            <a:r>
              <a:rPr lang="ru-RU" sz="3400" dirty="0">
                <a:solidFill>
                  <a:schemeClr val="tx1"/>
                </a:solidFill>
              </a:rPr>
              <a:t>, стан </a:t>
            </a:r>
            <a:r>
              <a:rPr lang="ru-RU" sz="3400" dirty="0" err="1">
                <a:solidFill>
                  <a:schemeClr val="tx1"/>
                </a:solidFill>
              </a:rPr>
              <a:t>здоров’я</a:t>
            </a:r>
            <a:r>
              <a:rPr lang="ru-RU" sz="3400" dirty="0">
                <a:solidFill>
                  <a:schemeClr val="tx1"/>
                </a:solidFill>
              </a:rPr>
              <a:t>, </a:t>
            </a:r>
            <a:r>
              <a:rPr lang="ru-RU" sz="3400" dirty="0" err="1">
                <a:solidFill>
                  <a:schemeClr val="tx1"/>
                </a:solidFill>
              </a:rPr>
              <a:t>правові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підстави</a:t>
            </a:r>
            <a:r>
              <a:rPr lang="ru-RU" sz="3400" dirty="0">
                <a:solidFill>
                  <a:schemeClr val="tx1"/>
                </a:solidFill>
              </a:rPr>
              <a:t> для </a:t>
            </a:r>
            <a:r>
              <a:rPr lang="ru-RU" sz="3400" dirty="0" err="1">
                <a:solidFill>
                  <a:schemeClr val="tx1"/>
                </a:solidFill>
              </a:rPr>
              <a:t>усиновлення</a:t>
            </a:r>
            <a:r>
              <a:rPr lang="ru-RU" sz="34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3400" dirty="0">
                <a:solidFill>
                  <a:schemeClr val="tx1"/>
                </a:solidFill>
              </a:rPr>
              <a:t>точне місце перебування, наявність братів/ сестер, контактні дані супроводжуючих осіб тощо)</a:t>
            </a:r>
            <a:endParaRPr lang="uk-UA" sz="3400" dirty="0">
              <a:solidFill>
                <a:schemeClr val="tx1"/>
              </a:solidFill>
            </a:endParaRPr>
          </a:p>
        </p:txBody>
      </p:sp>
      <p:pic>
        <p:nvPicPr>
          <p:cNvPr id="22" name="Graphic 74" descr="Folder Search with solid fil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92" y="2827879"/>
            <a:ext cx="157797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361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117;p3"/>
          <p:cNvSpPr/>
          <p:nvPr/>
        </p:nvSpPr>
        <p:spPr>
          <a:xfrm>
            <a:off x="4333458" y="622001"/>
            <a:ext cx="1613452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800" dirty="0">
                <a:solidFill>
                  <a:schemeClr val="tx1"/>
                </a:solidFill>
              </a:rPr>
              <a:t>Усиновлення дітей, які евакуйовані за кордон (4)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Google Shape;117;p3"/>
          <p:cNvSpPr/>
          <p:nvPr/>
        </p:nvSpPr>
        <p:spPr>
          <a:xfrm>
            <a:off x="3752017" y="5998014"/>
            <a:ext cx="17751287" cy="646290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tx1"/>
                </a:solidFill>
              </a:rPr>
              <a:t>Підготовча робота щодо кандидатів в усиновлювачі</a:t>
            </a:r>
            <a:endParaRPr sz="3600" dirty="0">
              <a:solidFill>
                <a:schemeClr val="tx1"/>
              </a:solidFill>
            </a:endParaRPr>
          </a:p>
        </p:txBody>
      </p:sp>
      <p:pic>
        <p:nvPicPr>
          <p:cNvPr id="18" name="Графіка 2" descr="Employee badge with solid fill">
            <a:extLst>
              <a:ext uri="{FF2B5EF4-FFF2-40B4-BE49-F238E27FC236}">
                <a16:creationId xmlns:a16="http://schemas.microsoft.com/office/drawing/2014/main" id="{BAFC86F7-F5F0-35A1-1181-EBB2702447B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8752" y="5289594"/>
            <a:ext cx="1505809" cy="1901049"/>
          </a:xfrm>
          <a:prstGeom prst="rect">
            <a:avLst/>
          </a:prstGeom>
        </p:spPr>
      </p:pic>
      <p:sp>
        <p:nvSpPr>
          <p:cNvPr id="23" name="Google Shape;117;p3"/>
          <p:cNvSpPr/>
          <p:nvPr/>
        </p:nvSpPr>
        <p:spPr>
          <a:xfrm>
            <a:off x="2514280" y="7296350"/>
            <a:ext cx="4808945" cy="1815841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tx1"/>
                </a:solidFill>
              </a:rPr>
              <a:t>формування списків кандидатів в усиновлювачі, які мають дійсний пакет документів </a:t>
            </a:r>
          </a:p>
        </p:txBody>
      </p:sp>
      <p:sp>
        <p:nvSpPr>
          <p:cNvPr id="24" name="Google Shape;117;p3"/>
          <p:cNvSpPr/>
          <p:nvPr/>
        </p:nvSpPr>
        <p:spPr>
          <a:xfrm>
            <a:off x="8984183" y="7353107"/>
            <a:ext cx="5609809" cy="1384954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uk-UA" sz="2800" dirty="0">
                <a:solidFill>
                  <a:schemeClr val="tx1"/>
                </a:solidFill>
              </a:rPr>
              <a:t>актуалізація даних про місце проживання (перебування) кандидатів в усиновлюввачі </a:t>
            </a:r>
          </a:p>
        </p:txBody>
      </p:sp>
      <p:sp>
        <p:nvSpPr>
          <p:cNvPr id="25" name="Правая фигурная скобка 24"/>
          <p:cNvSpPr/>
          <p:nvPr/>
        </p:nvSpPr>
        <p:spPr>
          <a:xfrm rot="5400000">
            <a:off x="12338134" y="-620996"/>
            <a:ext cx="973310" cy="21146445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585791" y="10836546"/>
            <a:ext cx="15842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chemeClr val="tx1"/>
                </a:solidFill>
              </a:rPr>
              <a:t>Обласні, Київська міська служби у справах дітей спільно  з ССД за місцем обліку кандидата в усиновлювачі</a:t>
            </a:r>
          </a:p>
        </p:txBody>
      </p:sp>
      <p:sp>
        <p:nvSpPr>
          <p:cNvPr id="31" name="Google Shape;117;p3"/>
          <p:cNvSpPr/>
          <p:nvPr/>
        </p:nvSpPr>
        <p:spPr>
          <a:xfrm>
            <a:off x="16254950" y="7353107"/>
            <a:ext cx="6326045" cy="2246729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sz="2800" dirty="0">
                <a:solidFill>
                  <a:schemeClr val="tx1"/>
                </a:solidFill>
              </a:rPr>
              <a:t>аналіз рекомендацій </a:t>
            </a:r>
            <a:r>
              <a:rPr lang="ru-RU" sz="2800" dirty="0"/>
              <a:t>щодо віку та кількості дітей, які зазначені у висновках про можливість бути усиновлювачами,</a:t>
            </a:r>
            <a:r>
              <a:rPr lang="uk-UA" sz="2800" dirty="0">
                <a:solidFill>
                  <a:schemeClr val="tx1"/>
                </a:solidFill>
              </a:rPr>
              <a:t> та співставлення їх з характеристиками дітей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33178" y="3423486"/>
            <a:ext cx="17751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chemeClr val="tx1"/>
                </a:solidFill>
                <a:latin typeface="+mj-lt"/>
              </a:rPr>
              <a:t>громадяни України, які перебувають на обліку кандидатів в </a:t>
            </a:r>
            <a:r>
              <a:rPr lang="uk-UA" sz="3600" dirty="0" err="1">
                <a:solidFill>
                  <a:schemeClr val="tx1"/>
                </a:solidFill>
                <a:latin typeface="+mj-lt"/>
              </a:rPr>
              <a:t>усиновлювачі</a:t>
            </a:r>
            <a:r>
              <a:rPr lang="uk-UA" sz="3600" dirty="0">
                <a:solidFill>
                  <a:schemeClr val="tx1"/>
                </a:solidFill>
                <a:latin typeface="+mj-lt"/>
              </a:rPr>
              <a:t> та проживають на території Україні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49146" y="2492503"/>
            <a:ext cx="17751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dirty="0">
                <a:solidFill>
                  <a:schemeClr val="tx1"/>
                </a:solidFill>
                <a:latin typeface="+mj-lt"/>
              </a:rPr>
              <a:t>Усиновити дитину, яка евакуйована за кордон можуть: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824902" y="4782342"/>
            <a:ext cx="19008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chemeClr val="tx1"/>
                </a:solidFill>
                <a:latin typeface="+mj-lt"/>
              </a:rPr>
              <a:t>хоча б один із подружжя має право на виїзд за межі України під час воєнного стану</a:t>
            </a:r>
          </a:p>
        </p:txBody>
      </p:sp>
    </p:spTree>
    <p:extLst>
      <p:ext uri="{BB962C8B-B14F-4D97-AF65-F5344CB8AC3E}">
        <p14:creationId xmlns:p14="http://schemas.microsoft.com/office/powerpoint/2010/main" val="3359783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Google Shape;117;p3"/>
          <p:cNvSpPr/>
          <p:nvPr/>
        </p:nvSpPr>
        <p:spPr>
          <a:xfrm>
            <a:off x="2539440" y="3066048"/>
            <a:ext cx="20658488" cy="1160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endParaRPr lang="uk-UA" sz="3400" dirty="0">
              <a:solidFill>
                <a:schemeClr val="tx1"/>
              </a:solidFill>
            </a:endParaRPr>
          </a:p>
          <a:p>
            <a:pPr lvl="0"/>
            <a:r>
              <a:rPr lang="ru-RU" sz="3400" dirty="0"/>
              <a:t>Кандидати в усиновлювачі запрошуються в порядку черговості перебування на обліку</a:t>
            </a:r>
          </a:p>
          <a:p>
            <a:pPr lvl="0"/>
            <a:endParaRPr lang="ru-RU" sz="3400" dirty="0"/>
          </a:p>
          <a:p>
            <a:pPr lvl="0"/>
            <a:r>
              <a:rPr lang="ru-RU" sz="3400" dirty="0"/>
              <a:t>Черговість перебування на обліку визначається в межах регіону, а не району / міста</a:t>
            </a:r>
          </a:p>
          <a:p>
            <a:pPr lvl="0"/>
            <a:endParaRPr lang="ru-RU" sz="3400" dirty="0"/>
          </a:p>
          <a:p>
            <a:r>
              <a:rPr lang="uk-UA" sz="3400" dirty="0">
                <a:solidFill>
                  <a:schemeClr val="tx1"/>
                </a:solidFill>
              </a:rPr>
              <a:t>Запрошення може надсилатись на конкретну дитину або для ознайомлення з різними дітьми </a:t>
            </a:r>
          </a:p>
          <a:p>
            <a:r>
              <a:rPr lang="uk-UA" sz="3400" dirty="0">
                <a:solidFill>
                  <a:schemeClr val="tx1"/>
                </a:solidFill>
              </a:rPr>
              <a:t> </a:t>
            </a:r>
          </a:p>
          <a:p>
            <a:endParaRPr lang="uk-UA" sz="3400" dirty="0">
              <a:solidFill>
                <a:schemeClr val="tx1"/>
              </a:solidFill>
            </a:endParaRPr>
          </a:p>
          <a:p>
            <a:endParaRPr lang="uk-UA" sz="3400" dirty="0">
              <a:solidFill>
                <a:schemeClr val="tx1"/>
              </a:solidFill>
            </a:endParaRPr>
          </a:p>
          <a:p>
            <a:endParaRPr lang="uk-UA" sz="3400" dirty="0">
              <a:solidFill>
                <a:schemeClr val="tx1"/>
              </a:solidFill>
            </a:endParaRPr>
          </a:p>
          <a:p>
            <a:endParaRPr lang="uk-UA" sz="3400" dirty="0">
              <a:solidFill>
                <a:schemeClr val="tx1"/>
              </a:solidFill>
            </a:endParaRPr>
          </a:p>
          <a:p>
            <a:r>
              <a:rPr lang="uk-UA" sz="3400" dirty="0">
                <a:solidFill>
                  <a:schemeClr val="tx1"/>
                </a:solidFill>
              </a:rPr>
              <a:t>        </a:t>
            </a:r>
          </a:p>
          <a:p>
            <a:r>
              <a:rPr lang="uk-UA" sz="3400" dirty="0">
                <a:solidFill>
                  <a:schemeClr val="tx1"/>
                </a:solidFill>
              </a:rPr>
              <a:t>	</a:t>
            </a:r>
          </a:p>
          <a:p>
            <a:r>
              <a:rPr lang="uk-UA" sz="3400" dirty="0">
                <a:solidFill>
                  <a:schemeClr val="tx1"/>
                </a:solidFill>
              </a:rPr>
              <a:t>      Запрошення надсилаються</a:t>
            </a:r>
          </a:p>
          <a:p>
            <a:endParaRPr lang="uk-UA" sz="3400" dirty="0">
              <a:solidFill>
                <a:schemeClr val="tx1"/>
              </a:solidFill>
            </a:endParaRPr>
          </a:p>
          <a:p>
            <a:endParaRPr lang="uk-UA" sz="3400" dirty="0">
              <a:solidFill>
                <a:schemeClr val="tx1"/>
              </a:solidFill>
            </a:endParaRPr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r>
              <a:rPr lang="ru-RU" sz="3400" dirty="0"/>
              <a:t>                      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7521" y="6460918"/>
            <a:ext cx="18864469" cy="3046988"/>
          </a:xfrm>
          <a:prstGeom prst="rect">
            <a:avLst/>
          </a:prstGeom>
          <a:ln w="28575">
            <a:solidFill>
              <a:srgbClr val="002060"/>
            </a:solidFill>
            <a:prstDash val="dash"/>
          </a:ln>
        </p:spPr>
        <p:txBody>
          <a:bodyPr wrap="square" anchor="ctr">
            <a:spAutoFit/>
          </a:bodyPr>
          <a:lstStyle/>
          <a:p>
            <a:pPr lvl="0" algn="ctr"/>
            <a:r>
              <a:rPr lang="ru-RU" sz="3200" dirty="0"/>
              <a:t>Форма </a:t>
            </a:r>
            <a:r>
              <a:rPr lang="uk-UA" sz="3200" dirty="0"/>
              <a:t>запрошення</a:t>
            </a:r>
            <a:r>
              <a:rPr lang="ru-RU" sz="3200" dirty="0"/>
              <a:t> </a:t>
            </a:r>
            <a:r>
              <a:rPr lang="uk-UA" sz="3200" dirty="0"/>
              <a:t>довільна</a:t>
            </a:r>
            <a:r>
              <a:rPr lang="ru-RU" sz="3200" dirty="0"/>
              <a:t> </a:t>
            </a:r>
          </a:p>
          <a:p>
            <a:pPr lvl="0"/>
            <a:r>
              <a:rPr lang="ru-RU" sz="3200" dirty="0"/>
              <a:t>Зазначається:</a:t>
            </a:r>
          </a:p>
          <a:p>
            <a:pPr marL="514350" lvl="0" indent="-514350">
              <a:buAutoNum type="arabicParenR"/>
            </a:pPr>
            <a:r>
              <a:rPr lang="ru-RU" sz="3200" dirty="0"/>
              <a:t>ПІБ, </a:t>
            </a:r>
            <a:r>
              <a:rPr lang="ru-RU" sz="3200" dirty="0" err="1"/>
              <a:t>вік</a:t>
            </a:r>
            <a:r>
              <a:rPr lang="ru-RU" sz="3200" dirty="0"/>
              <a:t> дитини, наявність братів та сестер, країна перебування дитини (якщо запрошення на конкретну дитину)</a:t>
            </a:r>
          </a:p>
          <a:p>
            <a:pPr marL="514350" lvl="0" indent="-514350">
              <a:buAutoNum type="arabicParenR"/>
            </a:pPr>
            <a:r>
              <a:rPr lang="ru-RU" sz="3200" dirty="0"/>
              <a:t>якщо кандидати в усиновлювачі запрошуються для ознайомлення з інформацією про кількох дітей, їх дані можна не зазначати. Може бути вказана країна/країни, де перебувають діти</a:t>
            </a:r>
          </a:p>
        </p:txBody>
      </p:sp>
      <p:sp>
        <p:nvSpPr>
          <p:cNvPr id="13" name="Google Shape;120;p3"/>
          <p:cNvSpPr txBox="1"/>
          <p:nvPr/>
        </p:nvSpPr>
        <p:spPr>
          <a:xfrm>
            <a:off x="12149755" y="10185325"/>
            <a:ext cx="10846487" cy="1569620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sz="3200" dirty="0">
                <a:solidFill>
                  <a:schemeClr val="dk1"/>
                </a:solidFill>
              </a:rPr>
              <a:t>Засоби фіксованого зв’язку – стаціонарний телефон</a:t>
            </a:r>
          </a:p>
          <a:p>
            <a:pPr algn="ctr"/>
            <a:r>
              <a:rPr lang="uk-UA" sz="3200" dirty="0">
                <a:solidFill>
                  <a:schemeClr val="dk1"/>
                </a:solidFill>
              </a:rPr>
              <a:t>Засоби мобільного зв’язку – мобільний телефон</a:t>
            </a:r>
          </a:p>
          <a:p>
            <a:pPr lvl="0" algn="ctr"/>
            <a:endParaRPr lang="uk-UA" sz="3200" dirty="0">
              <a:solidFill>
                <a:schemeClr val="dk1"/>
              </a:solidFill>
            </a:endParaRPr>
          </a:p>
        </p:txBody>
      </p:sp>
      <p:pic>
        <p:nvPicPr>
          <p:cNvPr id="14" name="Google Shape;152;gbbb25ccbab_5_149" descr="Предупреждение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43298" y="10281788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8;p7" descr="Открытый конверт со сплошной заливкой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5657" y="1813235"/>
            <a:ext cx="1252813" cy="12528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20;p3"/>
          <p:cNvSpPr txBox="1"/>
          <p:nvPr/>
        </p:nvSpPr>
        <p:spPr>
          <a:xfrm>
            <a:off x="2122943" y="10325853"/>
            <a:ext cx="8070774" cy="1569620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200" dirty="0"/>
              <a:t>електронною поштою з одночасним інформуванням за допомогою засобів фіксованого або мобільного зв’язку</a:t>
            </a:r>
            <a:endParaRPr lang="uk-UA" sz="3200" dirty="0">
              <a:solidFill>
                <a:schemeClr val="dk1"/>
              </a:solidFill>
            </a:endParaRPr>
          </a:p>
        </p:txBody>
      </p:sp>
      <p:sp>
        <p:nvSpPr>
          <p:cNvPr id="19" name="Google Shape;117;p3"/>
          <p:cNvSpPr/>
          <p:nvPr/>
        </p:nvSpPr>
        <p:spPr>
          <a:xfrm>
            <a:off x="4333458" y="622001"/>
            <a:ext cx="1613452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800" dirty="0">
                <a:solidFill>
                  <a:schemeClr val="tx1"/>
                </a:solidFill>
              </a:rPr>
              <a:t>Усиновлення дітей, які евакуйовані за кордон (5)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93041" y="2204323"/>
            <a:ext cx="177512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400" dirty="0">
                <a:solidFill>
                  <a:schemeClr val="tx1"/>
                </a:solidFill>
                <a:latin typeface="+mj-lt"/>
              </a:rPr>
              <a:t>Запрошення кандидатів в усиновлювачі для ознайомлення з інформацією про дитину </a:t>
            </a:r>
          </a:p>
        </p:txBody>
      </p:sp>
      <p:pic>
        <p:nvPicPr>
          <p:cNvPr id="15" name="Google Shape;240;p11" descr="флажок установлен со сплошной заливкой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9440" y="3312220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40;p11" descr="флажок установлен со сплошной заливкой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9440" y="4349349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40;p11" descr="флажок установлен со сплошной заливкой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9440" y="5380918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908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117;p3"/>
          <p:cNvSpPr/>
          <p:nvPr/>
        </p:nvSpPr>
        <p:spPr>
          <a:xfrm>
            <a:off x="2539442" y="594691"/>
            <a:ext cx="1922062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Ознайомлення кандидатів в усиновлювачі з інформацією про дітей, які евакуйовані за кордон (6)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Google Shape;117;p3"/>
          <p:cNvSpPr/>
          <p:nvPr/>
        </p:nvSpPr>
        <p:spPr>
          <a:xfrm>
            <a:off x="2539442" y="2794313"/>
            <a:ext cx="21249860" cy="790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400" dirty="0"/>
              <a:t>Кандидати в усиновлювачі мають два робочі дні від дати направлення їм запрошення для прийняття рішення щодо особистого ознайомлення з інформацією про дитину </a:t>
            </a:r>
          </a:p>
          <a:p>
            <a:endParaRPr lang="uk-UA" sz="3400" dirty="0"/>
          </a:p>
          <a:p>
            <a:pPr algn="ctr"/>
            <a:r>
              <a:rPr lang="uk-UA" sz="3400" dirty="0"/>
              <a:t>Особисте ознайомлення з інформацією про дитину проводиться: </a:t>
            </a:r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r>
              <a:rPr lang="ru-RU" sz="3400" dirty="0"/>
              <a:t>Кандидатам в усиновлювачі надається інформація про дитину, а також про:</a:t>
            </a:r>
          </a:p>
          <a:p>
            <a:pPr algn="ctr"/>
            <a:endParaRPr lang="uk-UA" sz="3400" dirty="0"/>
          </a:p>
          <a:p>
            <a:r>
              <a:rPr lang="uk-UA" sz="3400" dirty="0"/>
              <a:t> </a:t>
            </a:r>
          </a:p>
          <a:p>
            <a:endParaRPr lang="uk-UA" sz="3400" dirty="0"/>
          </a:p>
          <a:p>
            <a:endParaRPr lang="uk-UA" sz="3400" dirty="0"/>
          </a:p>
          <a:p>
            <a:pPr algn="ctr"/>
            <a:endParaRPr lang="uk-UA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960696" y="8470959"/>
            <a:ext cx="5587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chemeClr val="dk1"/>
                </a:solidFill>
              </a:rPr>
              <a:t>порядок прийняття рішення про усиновлення  (опіка/ піклування 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dirty="0">
                <a:solidFill>
                  <a:schemeClr val="dk1"/>
                </a:solidFill>
              </a:rPr>
              <a:t> повернення дитини в Україну) </a:t>
            </a:r>
            <a:endParaRPr lang="ru-RU" sz="2800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3928519" y="8445448"/>
            <a:ext cx="474015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вимоги законодав</a:t>
            </a:r>
            <a:r>
              <a:rPr lang="uk-UA" altLang="uk-UA" sz="2800" dirty="0">
                <a:solidFill>
                  <a:schemeClr val="tx1"/>
                </a:solidFill>
                <a:latin typeface="+mn-lt"/>
              </a:rPr>
              <a:t>ства щодо виїзду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з України осіб призовного віку</a:t>
            </a:r>
          </a:p>
        </p:txBody>
      </p:sp>
      <p:sp>
        <p:nvSpPr>
          <p:cNvPr id="16" name="Google Shape;120;p3"/>
          <p:cNvSpPr txBox="1"/>
          <p:nvPr/>
        </p:nvSpPr>
        <p:spPr>
          <a:xfrm>
            <a:off x="4664680" y="5224598"/>
            <a:ext cx="7414694" cy="1384954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sz="2800" dirty="0"/>
              <a:t>протягом п’яти робочих днів від дати повідомлення кандидатами про свій намір особисто отримати інформацію</a:t>
            </a:r>
            <a:endParaRPr lang="uk-UA" sz="2800" dirty="0">
              <a:solidFill>
                <a:schemeClr val="dk1"/>
              </a:solidFill>
            </a:endParaRPr>
          </a:p>
        </p:txBody>
      </p:sp>
      <p:sp>
        <p:nvSpPr>
          <p:cNvPr id="19" name="Google Shape;120;p3"/>
          <p:cNvSpPr txBox="1"/>
          <p:nvPr/>
        </p:nvSpPr>
        <p:spPr>
          <a:xfrm>
            <a:off x="13116318" y="5224598"/>
            <a:ext cx="7117247" cy="1877397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sz="2800" dirty="0"/>
              <a:t>дата та час визначається службою у справах дітей (за потреби - узгоджуються з кандидатами в усиновлювачі)</a:t>
            </a:r>
          </a:p>
          <a:p>
            <a:pPr lvl="0" algn="ctr"/>
            <a:endParaRPr lang="uk-UA" sz="3200" dirty="0">
              <a:solidFill>
                <a:schemeClr val="dk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40828" y="8458603"/>
            <a:ext cx="42270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chemeClr val="dk1"/>
                </a:solidFill>
              </a:rPr>
              <a:t>процедуру знайомства з дитиною, яка перебуває за кордоном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9054918" y="8404767"/>
            <a:ext cx="474015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altLang="uk-UA" sz="2800" dirty="0">
                <a:solidFill>
                  <a:schemeClr val="tx1"/>
                </a:solidFill>
                <a:latin typeface="+mn-lt"/>
              </a:rPr>
              <a:t>н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еобхідність погодження питання повернення</a:t>
            </a:r>
            <a:r>
              <a:rPr kumimoji="0" lang="uk-UA" altLang="uk-UA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дитини в Україну в компетентних органах іноземної країни</a:t>
            </a: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Google Shape;117;p3"/>
          <p:cNvSpPr/>
          <p:nvPr/>
        </p:nvSpPr>
        <p:spPr>
          <a:xfrm>
            <a:off x="3195949" y="10704130"/>
            <a:ext cx="19058136" cy="156962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chemeClr val="tx1"/>
                </a:solidFill>
              </a:rPr>
              <a:t>Обласна, Київська міська служба у справах дітей / Нацсоцслужба з’ясовують, яким із двох можливих шляхів (опіка / піклування чи повернення дитини в заклад) кандидати  в усиновлювачі бажають здійснювати усиновлення</a:t>
            </a:r>
            <a:endParaRPr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98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0702712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9558674" y="1235704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117;p3"/>
          <p:cNvSpPr/>
          <p:nvPr/>
        </p:nvSpPr>
        <p:spPr>
          <a:xfrm>
            <a:off x="2539442" y="594691"/>
            <a:ext cx="1922062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800" dirty="0">
                <a:solidFill>
                  <a:schemeClr val="tx1"/>
                </a:solidFill>
              </a:rPr>
              <a:t>Усиновлення дітей, які евакуйовані за кордон </a:t>
            </a:r>
            <a:r>
              <a:rPr lang="uk-UA" sz="4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(7)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Google Shape;117;p3"/>
          <p:cNvSpPr/>
          <p:nvPr/>
        </p:nvSpPr>
        <p:spPr>
          <a:xfrm>
            <a:off x="2853430" y="2804997"/>
            <a:ext cx="19058136" cy="1200288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tx1"/>
                </a:solidFill>
              </a:rPr>
              <a:t>Направлення для знайомства з дитиною видється до районної, районної в м. Києві, міської служби у справах дітей: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3" name="Google Shape;120;p3"/>
          <p:cNvSpPr txBox="1"/>
          <p:nvPr/>
        </p:nvSpPr>
        <p:spPr>
          <a:xfrm>
            <a:off x="3838190" y="4648114"/>
            <a:ext cx="6718852" cy="1569620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uk-UA" sz="3200" dirty="0">
                <a:solidFill>
                  <a:schemeClr val="tx1"/>
                </a:solidFill>
              </a:rPr>
              <a:t>за місцем розташування закладу, до якого зарахована дитина</a:t>
            </a:r>
          </a:p>
          <a:p>
            <a:pPr lvl="0" algn="ctr"/>
            <a:endParaRPr lang="uk-UA" sz="3200" dirty="0">
              <a:solidFill>
                <a:schemeClr val="dk1"/>
              </a:solidFill>
            </a:endParaRPr>
          </a:p>
        </p:txBody>
      </p:sp>
      <p:sp>
        <p:nvSpPr>
          <p:cNvPr id="24" name="Google Shape;120;p3"/>
          <p:cNvSpPr txBox="1"/>
          <p:nvPr/>
        </p:nvSpPr>
        <p:spPr>
          <a:xfrm>
            <a:off x="12382498" y="4552550"/>
            <a:ext cx="9801093" cy="1569620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sz="3200" dirty="0">
                <a:solidFill>
                  <a:schemeClr val="tx1"/>
                </a:solidFill>
              </a:rPr>
              <a:t>за місцем проживання кандидатів в усиновлювачі (якщо ССД за місцем розташування закладу не здійснює повноважень)</a:t>
            </a:r>
            <a:endParaRPr lang="uk-UA" sz="3200" dirty="0">
              <a:solidFill>
                <a:schemeClr val="dk1"/>
              </a:solidFill>
            </a:endParaRPr>
          </a:p>
        </p:txBody>
      </p:sp>
      <p:sp>
        <p:nvSpPr>
          <p:cNvPr id="27" name="Google Shape;120;p3"/>
          <p:cNvSpPr txBox="1"/>
          <p:nvPr/>
        </p:nvSpPr>
        <p:spPr>
          <a:xfrm>
            <a:off x="13498477" y="8539145"/>
            <a:ext cx="8685114" cy="2554505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uk-UA" sz="3200" dirty="0">
                <a:solidFill>
                  <a:schemeClr val="tx1"/>
                </a:solidFill>
              </a:rPr>
              <a:t>Строк дії направлення</a:t>
            </a:r>
          </a:p>
          <a:p>
            <a:pPr algn="ctr"/>
            <a:r>
              <a:rPr lang="uk-UA" sz="3200" dirty="0">
                <a:solidFill>
                  <a:schemeClr val="tx1"/>
                </a:solidFill>
              </a:rPr>
              <a:t>15 робочих днів та</a:t>
            </a:r>
          </a:p>
          <a:p>
            <a:pPr lvl="0" algn="ctr"/>
            <a:r>
              <a:rPr lang="uk-UA" sz="3200" dirty="0">
                <a:solidFill>
                  <a:schemeClr val="tx1"/>
                </a:solidFill>
              </a:rPr>
              <a:t>може бути продовжений на 15 робочих днів</a:t>
            </a:r>
          </a:p>
          <a:p>
            <a:pPr algn="ctr"/>
            <a:r>
              <a:rPr lang="uk-UA" sz="3200" dirty="0">
                <a:solidFill>
                  <a:schemeClr val="tx1"/>
                </a:solidFill>
              </a:rPr>
              <a:t>(пункт 125 постанови КМУ № 905)</a:t>
            </a:r>
          </a:p>
          <a:p>
            <a:pPr lvl="0" algn="ctr"/>
            <a:endParaRPr lang="uk-UA" sz="3200" dirty="0">
              <a:solidFill>
                <a:schemeClr val="dk1"/>
              </a:solidFill>
            </a:endParaRPr>
          </a:p>
        </p:txBody>
      </p:sp>
      <p:sp>
        <p:nvSpPr>
          <p:cNvPr id="13" name="Google Shape;117;p3"/>
          <p:cNvSpPr/>
          <p:nvPr/>
        </p:nvSpPr>
        <p:spPr>
          <a:xfrm>
            <a:off x="14541849" y="6995393"/>
            <a:ext cx="5276778" cy="651447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16" name="Google Shape;189;p8"/>
          <p:cNvSpPr/>
          <p:nvPr/>
        </p:nvSpPr>
        <p:spPr>
          <a:xfrm>
            <a:off x="10967490" y="4681522"/>
            <a:ext cx="1004559" cy="100596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bg1"/>
                </a:solidFill>
                <a:sym typeface="Arial"/>
              </a:rPr>
              <a:t>або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8" name="Google Shape;120;p3"/>
          <p:cNvSpPr txBox="1"/>
          <p:nvPr/>
        </p:nvSpPr>
        <p:spPr>
          <a:xfrm>
            <a:off x="6035537" y="6233298"/>
            <a:ext cx="13942116" cy="206206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prstDash val="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endParaRPr lang="uk-UA" sz="3200" dirty="0">
              <a:solidFill>
                <a:schemeClr val="tx1"/>
              </a:solidFill>
            </a:endParaRPr>
          </a:p>
          <a:p>
            <a:pPr algn="ctr"/>
            <a:r>
              <a:rPr lang="uk-UA" sz="3200" dirty="0">
                <a:solidFill>
                  <a:schemeClr val="tx1"/>
                </a:solidFill>
              </a:rPr>
              <a:t>Направлення оформляється за формою згідно з додатком </a:t>
            </a:r>
          </a:p>
          <a:p>
            <a:pPr algn="ctr"/>
            <a:r>
              <a:rPr lang="uk-UA" sz="3200" dirty="0">
                <a:solidFill>
                  <a:schemeClr val="tx1"/>
                </a:solidFill>
              </a:rPr>
              <a:t> до постанови КМУ № 905</a:t>
            </a:r>
          </a:p>
          <a:p>
            <a:pPr lvl="0" algn="ctr"/>
            <a:endParaRPr lang="uk-UA" sz="3200" dirty="0">
              <a:solidFill>
                <a:schemeClr val="dk1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11" y="2623819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Google Shape;120;p3"/>
          <p:cNvSpPr txBox="1"/>
          <p:nvPr/>
        </p:nvSpPr>
        <p:spPr>
          <a:xfrm>
            <a:off x="2345636" y="8502054"/>
            <a:ext cx="10296938" cy="2062063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</a:rPr>
              <a:t>Направлення видається</a:t>
            </a:r>
          </a:p>
          <a:p>
            <a:pPr algn="ctr"/>
            <a:r>
              <a:rPr lang="uk-UA" sz="3200" dirty="0">
                <a:solidFill>
                  <a:schemeClr val="tx1"/>
                </a:solidFill>
              </a:rPr>
              <a:t>особисто кандидатам в усиновлювачі під розпис або надсилання їм засобами  електронної комунікації</a:t>
            </a:r>
          </a:p>
          <a:p>
            <a:pPr algn="ctr"/>
            <a:r>
              <a:rPr lang="uk-UA" sz="3200" dirty="0">
                <a:solidFill>
                  <a:schemeClr val="tx1"/>
                </a:solidFill>
              </a:rPr>
              <a:t>(пункт 127 постанови КМУ № 905)</a:t>
            </a:r>
            <a:endParaRPr lang="uk-UA" sz="3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80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117;p3"/>
          <p:cNvSpPr/>
          <p:nvPr/>
        </p:nvSpPr>
        <p:spPr>
          <a:xfrm>
            <a:off x="2539442" y="594691"/>
            <a:ext cx="1922062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800" dirty="0">
                <a:solidFill>
                  <a:schemeClr val="tx1"/>
                </a:solidFill>
              </a:rPr>
              <a:t>Усиновлення дітей, які евакуйовані за кордон </a:t>
            </a:r>
            <a:r>
              <a:rPr lang="uk-UA" sz="4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(8)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Google Shape;117;p3"/>
          <p:cNvSpPr/>
          <p:nvPr/>
        </p:nvSpPr>
        <p:spPr>
          <a:xfrm>
            <a:off x="2924805" y="2228116"/>
            <a:ext cx="19046847" cy="1138733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uk-UA" sz="3400" dirty="0">
                <a:solidFill>
                  <a:schemeClr val="tx1"/>
                </a:solidFill>
              </a:rPr>
              <a:t>Попереднє знайомство з дитиною проводиться в режимі </a:t>
            </a:r>
            <a:r>
              <a:rPr lang="uk-UA" sz="3400" dirty="0">
                <a:solidFill>
                  <a:schemeClr val="tx1"/>
                </a:solidFill>
                <a:ea typeface="Times New Roman" panose="02020603050405020304" pitchFamily="18" charset="0"/>
              </a:rPr>
              <a:t>відеоконференції  </a:t>
            </a:r>
            <a:endParaRPr lang="uk-UA" sz="3400" b="1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tx1"/>
              </a:solidFill>
            </a:endParaRPr>
          </a:p>
        </p:txBody>
      </p:sp>
      <p:sp>
        <p:nvSpPr>
          <p:cNvPr id="13" name="Google Shape;117;p3"/>
          <p:cNvSpPr/>
          <p:nvPr/>
        </p:nvSpPr>
        <p:spPr>
          <a:xfrm>
            <a:off x="14541849" y="6995393"/>
            <a:ext cx="5276778" cy="651447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9302" y="3567069"/>
            <a:ext cx="19549371" cy="1661993"/>
          </a:xfrm>
          <a:prstGeom prst="rect">
            <a:avLst/>
          </a:prstGeom>
          <a:ln w="3810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uk-UA" sz="3400" dirty="0">
                <a:latin typeface="+mn-lt"/>
                <a:ea typeface="Times New Roman" panose="02020603050405020304" pitchFamily="18" charset="0"/>
              </a:rPr>
              <a:t>Проводиться за бажанням кандидатів в усиновлювачі, про що вони усно повідомляють обласну, Київську міську службу у справах дітей / Нацсоцслужбу та службу у справах дітей, до якої видано направлення</a:t>
            </a:r>
            <a:endParaRPr lang="uk-UA" sz="34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6173" y="6697822"/>
            <a:ext cx="2047958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400" dirty="0">
                <a:ea typeface="Times New Roman" panose="02020603050405020304" pitchFamily="18" charset="0"/>
              </a:rPr>
              <a:t>Керівник закладу або уповноважена ним особа надають інформацію про стан здоров’я, </a:t>
            </a:r>
            <a:r>
              <a:rPr lang="ru-RU" sz="3400" dirty="0"/>
              <a:t>особливості розвитку, поведінки, здібності, риси характеру дитини та </a:t>
            </a:r>
            <a:r>
              <a:rPr lang="uk-UA" sz="3400" dirty="0">
                <a:ea typeface="Times New Roman" panose="02020603050405020304" pitchFamily="18" charset="0"/>
              </a:rPr>
              <a:t>рекомендації щодо спілкування з дитиною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24805" y="8736570"/>
            <a:ext cx="203250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400" dirty="0">
                <a:ea typeface="Times New Roman" panose="02020603050405020304" pitchFamily="18" charset="0"/>
              </a:rPr>
              <a:t>За результатами попереднього знайомства з дитиною кандидати в усиновлювачі можуть відмовитись від продовження процедури усиновлення. Доцільно отримати від них відповідну заяву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76173" y="5563818"/>
            <a:ext cx="20404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400" dirty="0">
                <a:ea typeface="Times New Roman" panose="02020603050405020304" pitchFamily="18" charset="0"/>
              </a:rPr>
              <a:t>Організовується службою у справах дітей, до якої видано направлення </a:t>
            </a:r>
          </a:p>
        </p:txBody>
      </p:sp>
      <p:pic>
        <p:nvPicPr>
          <p:cNvPr id="28" name="Графіка 13" descr="Internet with solid fill">
            <a:extLst>
              <a:ext uri="{FF2B5EF4-FFF2-40B4-BE49-F238E27FC236}">
                <a16:creationId xmlns:a16="http://schemas.microsoft.com/office/drawing/2014/main" id="{84AFB35F-660A-7777-EB18-10F3603B6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0" y="1635017"/>
            <a:ext cx="1800000" cy="1800000"/>
          </a:xfrm>
          <a:prstGeom prst="rect">
            <a:avLst/>
          </a:prstGeom>
        </p:spPr>
      </p:pic>
      <p:pic>
        <p:nvPicPr>
          <p:cNvPr id="29" name="Графіка 2" descr="Confused face outline with solid fil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77" y="8509824"/>
            <a:ext cx="15922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85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2910507" y="2766567"/>
            <a:ext cx="18943982" cy="772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uk-UA" sz="3600" b="1" dirty="0"/>
              <a:t>Порядок провадження органами опіки та піклування діяльності, пов’язаної із   </a:t>
            </a:r>
          </a:p>
          <a:p>
            <a:pPr lvl="0" algn="just">
              <a:spcBef>
                <a:spcPts val="1200"/>
              </a:spcBef>
            </a:pPr>
            <a:r>
              <a:rPr lang="uk-UA" sz="3600" b="1" dirty="0"/>
              <a:t>захистом прав дитини </a:t>
            </a:r>
            <a:r>
              <a:rPr lang="uk-UA" sz="3600" i="1" dirty="0"/>
              <a:t>(постанова КМУ від 24 вересня 2008 р. № 866)</a:t>
            </a:r>
            <a:endParaRPr lang="en-US" sz="3600" i="1" dirty="0"/>
          </a:p>
          <a:p>
            <a:pPr lvl="0">
              <a:spcBef>
                <a:spcPts val="1200"/>
              </a:spcBef>
            </a:pPr>
            <a:endParaRPr lang="en-US" sz="3600" b="1" dirty="0"/>
          </a:p>
          <a:p>
            <a:pPr lvl="0">
              <a:spcBef>
                <a:spcPts val="1200"/>
              </a:spcBef>
            </a:pPr>
            <a:r>
              <a:rPr lang="uk-UA" sz="3600" b="1" dirty="0"/>
              <a:t>Положення про дитячий будинок сімейного типу</a:t>
            </a:r>
            <a:r>
              <a:rPr lang="uk-UA" sz="3600" dirty="0"/>
              <a:t> </a:t>
            </a:r>
            <a:r>
              <a:rPr lang="uk-UA" sz="3600" i="1" dirty="0"/>
              <a:t>(постанова КМУ від 26 квітня 2002 р. № 564)</a:t>
            </a:r>
          </a:p>
          <a:p>
            <a:pPr lvl="0" algn="just">
              <a:spcBef>
                <a:spcPts val="1200"/>
              </a:spcBef>
            </a:pPr>
            <a:endParaRPr lang="en-US" sz="3600" b="1" dirty="0"/>
          </a:p>
          <a:p>
            <a:pPr lvl="0" algn="just">
              <a:spcBef>
                <a:spcPts val="1200"/>
              </a:spcBef>
            </a:pPr>
            <a:r>
              <a:rPr lang="uk-UA" sz="3600" b="1" dirty="0"/>
              <a:t>Положення про прийомну сім’ю </a:t>
            </a:r>
            <a:r>
              <a:rPr lang="uk-UA" sz="3600" i="1" dirty="0"/>
              <a:t>(постанова КМУ від 26 квітня 2002 р. № 565)</a:t>
            </a:r>
          </a:p>
          <a:p>
            <a:pPr lvl="0" algn="just">
              <a:spcBef>
                <a:spcPts val="1200"/>
              </a:spcBef>
            </a:pPr>
            <a:endParaRPr lang="uk-UA" sz="3600" b="1" dirty="0"/>
          </a:p>
          <a:p>
            <a:pPr lvl="0" algn="just">
              <a:spcBef>
                <a:spcPts val="1200"/>
              </a:spcBef>
            </a:pPr>
            <a:r>
              <a:rPr lang="uk-UA" sz="3600" b="1" dirty="0"/>
              <a:t>Порядок провадження діяльності з усиновлення та здійснення нагляду за </a:t>
            </a:r>
          </a:p>
          <a:p>
            <a:pPr lvl="0" algn="just">
              <a:spcBef>
                <a:spcPts val="1200"/>
              </a:spcBef>
            </a:pPr>
            <a:r>
              <a:rPr lang="uk-UA" sz="3600" b="1" dirty="0"/>
              <a:t>дотриманням прав усиновлених дітей </a:t>
            </a:r>
            <a:r>
              <a:rPr lang="uk-UA" sz="3600" i="1" dirty="0"/>
              <a:t>(постанова КМУ від 8 жовтня 2008 р. № 905)</a:t>
            </a:r>
            <a:endParaRPr lang="uk-UA" sz="3600" dirty="0"/>
          </a:p>
          <a:p>
            <a:pPr lvl="0" algn="just">
              <a:spcBef>
                <a:spcPts val="1200"/>
              </a:spcBef>
            </a:pPr>
            <a:r>
              <a:rPr lang="uk-UA" sz="3600" dirty="0"/>
              <a:t> </a:t>
            </a:r>
            <a:endParaRPr sz="3600" dirty="0"/>
          </a:p>
        </p:txBody>
      </p:sp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301669-4E5A-4260-BFB7-C0F97C90765E}"/>
              </a:ext>
            </a:extLst>
          </p:cNvPr>
          <p:cNvSpPr/>
          <p:nvPr/>
        </p:nvSpPr>
        <p:spPr>
          <a:xfrm>
            <a:off x="2663690" y="863495"/>
            <a:ext cx="19023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spc="100" dirty="0">
                <a:latin typeface="Arial" panose="020B0604020202020204" pitchFamily="34" charset="0"/>
                <a:cs typeface="Arial" panose="020B0604020202020204" pitchFamily="34" charset="0"/>
              </a:rPr>
              <a:t>Акти, до яких внесено зміни</a:t>
            </a:r>
            <a:endParaRPr lang="uk-UA" sz="36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Google Shape;240;p11" descr="флажок установлен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5122" y="3003720"/>
            <a:ext cx="1168568" cy="109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0;p11" descr="флажок установлен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5122" y="4858286"/>
            <a:ext cx="1168568" cy="109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40;p11" descr="флажок установлен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5122" y="6712852"/>
            <a:ext cx="1168568" cy="109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40;p11" descr="флажок установлен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5122" y="8192074"/>
            <a:ext cx="1168568" cy="109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92;p1"/>
          <p:cNvSpPr/>
          <p:nvPr/>
        </p:nvSpPr>
        <p:spPr>
          <a:xfrm>
            <a:off x="4413412" y="11343770"/>
            <a:ext cx="165392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to Ukraine’s Reforms for Governance. Funded by Global Affairs Canada. Implemented by Alinea.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6101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117;p3"/>
          <p:cNvSpPr/>
          <p:nvPr/>
        </p:nvSpPr>
        <p:spPr>
          <a:xfrm>
            <a:off x="2539442" y="594691"/>
            <a:ext cx="1922062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800" dirty="0">
                <a:solidFill>
                  <a:schemeClr val="tx1"/>
                </a:solidFill>
              </a:rPr>
              <a:t>Усиновлення дітей, які евакуйовані за кордон </a:t>
            </a:r>
            <a:r>
              <a:rPr lang="uk-UA" sz="4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(9)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Google Shape;117;p3"/>
          <p:cNvSpPr/>
          <p:nvPr/>
        </p:nvSpPr>
        <p:spPr>
          <a:xfrm>
            <a:off x="3214794" y="2473856"/>
            <a:ext cx="19058136" cy="646290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tx1"/>
                </a:solidFill>
              </a:rPr>
              <a:t>Особисте знайомство з дитиною за кордоном – є обов’язковим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3" name="Google Shape;120;p3"/>
          <p:cNvSpPr txBox="1"/>
          <p:nvPr/>
        </p:nvSpPr>
        <p:spPr>
          <a:xfrm>
            <a:off x="3214794" y="4965791"/>
            <a:ext cx="20463771" cy="1138733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uk-UA" sz="3400" dirty="0">
                <a:solidFill>
                  <a:schemeClr val="tx1"/>
                </a:solidFill>
              </a:rPr>
              <a:t>Знайомство з дитиною здійснюється у присутності керівника закладу або уповноваженої ним особи</a:t>
            </a:r>
          </a:p>
          <a:p>
            <a:pPr lvl="0"/>
            <a:endParaRPr lang="uk-UA" sz="3400" dirty="0">
              <a:solidFill>
                <a:schemeClr val="dk1"/>
              </a:solidFill>
            </a:endParaRPr>
          </a:p>
        </p:txBody>
      </p:sp>
      <p:sp>
        <p:nvSpPr>
          <p:cNvPr id="13" name="Google Shape;117;p3"/>
          <p:cNvSpPr/>
          <p:nvPr/>
        </p:nvSpPr>
        <p:spPr>
          <a:xfrm>
            <a:off x="14541849" y="6995393"/>
            <a:ext cx="5276778" cy="651447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15" name="Google Shape;120;p3"/>
          <p:cNvSpPr txBox="1"/>
          <p:nvPr/>
        </p:nvSpPr>
        <p:spPr>
          <a:xfrm>
            <a:off x="3926803" y="3354912"/>
            <a:ext cx="5535248" cy="1569620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chemeClr val="tx1"/>
                </a:solidFill>
              </a:rPr>
              <a:t>Може здійснюватись одним  із подружжя</a:t>
            </a:r>
          </a:p>
          <a:p>
            <a:pPr marL="457200" lvl="0" indent="-457200" algn="ctr">
              <a:buFont typeface="Wingdings" panose="05000000000000000000" pitchFamily="2" charset="2"/>
              <a:buChar char="§"/>
            </a:pPr>
            <a:endParaRPr lang="uk-UA" sz="3200" dirty="0">
              <a:solidFill>
                <a:schemeClr val="dk1"/>
              </a:solidFill>
            </a:endParaRPr>
          </a:p>
        </p:txBody>
      </p:sp>
      <p:sp>
        <p:nvSpPr>
          <p:cNvPr id="17" name="Google Shape;120;p3"/>
          <p:cNvSpPr txBox="1"/>
          <p:nvPr/>
        </p:nvSpPr>
        <p:spPr>
          <a:xfrm>
            <a:off x="10725219" y="3354912"/>
            <a:ext cx="6867041" cy="1569620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chemeClr val="tx1"/>
                </a:solidFill>
              </a:rPr>
              <a:t>Другий з подружжя бере участь в режимі відеоконференції</a:t>
            </a:r>
          </a:p>
          <a:p>
            <a:pPr lvl="0" algn="ctr"/>
            <a:endParaRPr lang="uk-UA" sz="3200" dirty="0">
              <a:solidFill>
                <a:schemeClr val="dk1"/>
              </a:solidFill>
            </a:endParaRPr>
          </a:p>
        </p:txBody>
      </p:sp>
      <p:sp>
        <p:nvSpPr>
          <p:cNvPr id="19" name="Google Shape;120;p3"/>
          <p:cNvSpPr txBox="1"/>
          <p:nvPr/>
        </p:nvSpPr>
        <p:spPr>
          <a:xfrm>
            <a:off x="3214794" y="5844076"/>
            <a:ext cx="19829466" cy="1138733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uk-UA" sz="3400" dirty="0">
                <a:solidFill>
                  <a:schemeClr val="tx1"/>
                </a:solidFill>
              </a:rPr>
              <a:t>Працівник служби у справах дітей, до якої видано направлення, бере участь особисто за кордоном або в режимі відеконференції</a:t>
            </a:r>
            <a:endParaRPr lang="uk-UA" sz="3400" dirty="0">
              <a:solidFill>
                <a:schemeClr val="dk1"/>
              </a:solidFill>
            </a:endParaRPr>
          </a:p>
        </p:txBody>
      </p:sp>
      <p:sp>
        <p:nvSpPr>
          <p:cNvPr id="20" name="Google Shape;120;p3"/>
          <p:cNvSpPr txBox="1"/>
          <p:nvPr/>
        </p:nvSpPr>
        <p:spPr>
          <a:xfrm>
            <a:off x="15955857" y="7682808"/>
            <a:ext cx="6714638" cy="156962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uk-UA" sz="3200" dirty="0">
                <a:solidFill>
                  <a:schemeClr val="tx1"/>
                </a:solidFill>
              </a:rPr>
              <a:t>Для особистої участі працівник ССД, Нацсоцслужби відбуває у відрядження</a:t>
            </a:r>
            <a:endParaRPr lang="uk-UA" sz="3200" dirty="0">
              <a:solidFill>
                <a:schemeClr val="dk1"/>
              </a:solidFill>
            </a:endParaRPr>
          </a:p>
        </p:txBody>
      </p:sp>
      <p:sp>
        <p:nvSpPr>
          <p:cNvPr id="21" name="Google Shape;120;p3"/>
          <p:cNvSpPr txBox="1"/>
          <p:nvPr/>
        </p:nvSpPr>
        <p:spPr>
          <a:xfrm>
            <a:off x="3317784" y="7614873"/>
            <a:ext cx="11406524" cy="4031833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uk-UA" sz="3200" dirty="0">
                <a:solidFill>
                  <a:schemeClr val="tx1"/>
                </a:solidFill>
              </a:rPr>
              <a:t>Участь працівника обласної, Київської міської служби у справах дітей/ Нацсоцслужби є:</a:t>
            </a:r>
          </a:p>
          <a:p>
            <a:pPr lvl="0"/>
            <a:r>
              <a:rPr lang="uk-UA" sz="3200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uk-UA" sz="3200" dirty="0">
                <a:solidFill>
                  <a:schemeClr val="tx1"/>
                </a:solidFill>
              </a:rPr>
              <a:t>обов’язковою (онлайн або офлайн) – якщо планується повернення дитини до закладу в Україні </a:t>
            </a:r>
          </a:p>
          <a:p>
            <a:pPr lvl="0"/>
            <a:endParaRPr lang="uk-UA" sz="3200" dirty="0">
              <a:solidFill>
                <a:schemeClr val="tx1"/>
              </a:solidFill>
            </a:endParaRPr>
          </a:p>
          <a:p>
            <a:pPr lvl="0"/>
            <a:r>
              <a:rPr lang="uk-UA" sz="3200" dirty="0">
                <a:solidFill>
                  <a:schemeClr val="tx1"/>
                </a:solidFill>
              </a:rPr>
              <a:t>не обов’язковою – якщо планується призначення кандидата в усиновлювчі опікуном/ піклувальником дитини</a:t>
            </a:r>
          </a:p>
        </p:txBody>
      </p:sp>
      <p:pic>
        <p:nvPicPr>
          <p:cNvPr id="16" name="Google Shape;238;p11" descr="Мужчина с ребенком со сплошной заливкой"/>
          <p:cNvPicPr preferRelativeResize="0"/>
          <p:nvPr/>
        </p:nvPicPr>
        <p:blipFill rotWithShape="1"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345764" y="2787551"/>
            <a:ext cx="1869030" cy="139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40;p11" descr="флажок установлен со сплошной заливкой"/>
          <p:cNvPicPr preferRelativeResize="0"/>
          <p:nvPr/>
        </p:nvPicPr>
        <p:blipFill rotWithShape="1">
          <a:blip r:embed="rId7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59440" y="4799749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0;p11" descr="флажок установлен со сплошной заливкой"/>
          <p:cNvPicPr preferRelativeResize="0"/>
          <p:nvPr/>
        </p:nvPicPr>
        <p:blipFill rotWithShape="1">
          <a:blip r:embed="rId7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59440" y="6015352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30" y="7614873"/>
            <a:ext cx="15240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33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117;p3"/>
          <p:cNvSpPr/>
          <p:nvPr/>
        </p:nvSpPr>
        <p:spPr>
          <a:xfrm>
            <a:off x="2539442" y="594691"/>
            <a:ext cx="1922062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800" dirty="0">
                <a:solidFill>
                  <a:schemeClr val="tx1"/>
                </a:solidFill>
              </a:rPr>
              <a:t>Усиновлення дітей, які евакуйовані за кордон </a:t>
            </a:r>
            <a:r>
              <a:rPr lang="uk-UA" sz="4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(10)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Google Shape;117;p3"/>
          <p:cNvSpPr/>
          <p:nvPr/>
        </p:nvSpPr>
        <p:spPr>
          <a:xfrm>
            <a:off x="3149675" y="2948596"/>
            <a:ext cx="19058136" cy="646290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3" name="Google Shape;120;p3"/>
          <p:cNvSpPr txBox="1"/>
          <p:nvPr/>
        </p:nvSpPr>
        <p:spPr>
          <a:xfrm>
            <a:off x="3547951" y="2655758"/>
            <a:ext cx="18724979" cy="1661953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uk-UA" sz="3400" dirty="0">
                <a:solidFill>
                  <a:schemeClr val="tx1"/>
                </a:solidFill>
              </a:rPr>
              <a:t>Після знайомства з дитиною за кордоном кандидати в усиновлювачі остаточно визначаються, за якою процедурою (із двох можливих) вони бажають продовжувати усиновлення дитини</a:t>
            </a:r>
            <a:endParaRPr lang="uk-UA" sz="3400" dirty="0">
              <a:solidFill>
                <a:schemeClr val="dk1"/>
              </a:solidFill>
            </a:endParaRPr>
          </a:p>
        </p:txBody>
      </p:sp>
      <p:sp>
        <p:nvSpPr>
          <p:cNvPr id="13" name="Google Shape;117;p3"/>
          <p:cNvSpPr/>
          <p:nvPr/>
        </p:nvSpPr>
        <p:spPr>
          <a:xfrm>
            <a:off x="14541849" y="6995393"/>
            <a:ext cx="5276778" cy="651447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tx1"/>
              </a:solidFill>
            </a:endParaRPr>
          </a:p>
        </p:txBody>
      </p:sp>
      <p:pic>
        <p:nvPicPr>
          <p:cNvPr id="16" name="Google Shape;238;p11" descr="Мужчина с ребенком со сплошной заливкой"/>
          <p:cNvPicPr preferRelativeResize="0"/>
          <p:nvPr/>
        </p:nvPicPr>
        <p:blipFill rotWithShape="1"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345764" y="2787551"/>
            <a:ext cx="1869030" cy="139836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Прямоугольник 26"/>
          <p:cNvSpPr/>
          <p:nvPr/>
        </p:nvSpPr>
        <p:spPr>
          <a:xfrm>
            <a:off x="4095067" y="6290064"/>
            <a:ext cx="7420814" cy="2062103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3200" dirty="0">
                <a:latin typeface="+mj-lt"/>
                <a:ea typeface="Times New Roman" panose="02020603050405020304" pitchFamily="18" charset="0"/>
              </a:rPr>
              <a:t>повернення дитини в Україну  до закладу та продовження процедури усиновлення  за місцем перебування дитини (дитина в закладі)</a:t>
            </a:r>
            <a:endParaRPr lang="uk-UA" sz="3200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096887" y="6325229"/>
            <a:ext cx="8787465" cy="2062103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3200" dirty="0">
                <a:latin typeface="+mj-lt"/>
                <a:ea typeface="Times New Roman" panose="02020603050405020304" pitchFamily="18" charset="0"/>
              </a:rPr>
              <a:t>тимчасове призначення кандидата в усиновлювачі опікуном/ піклувальником та продовження процедури усиновлення за місцем його проживання (дитина в сім’ї)</a:t>
            </a:r>
            <a:endParaRPr lang="uk-UA" sz="3200" b="1" dirty="0"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7799105" y="4634764"/>
            <a:ext cx="3989983" cy="1249613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13074888" y="4679399"/>
            <a:ext cx="4105350" cy="1328777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56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80;p8"/>
          <p:cNvSpPr txBox="1"/>
          <p:nvPr/>
        </p:nvSpPr>
        <p:spPr>
          <a:xfrm>
            <a:off x="4999855" y="348343"/>
            <a:ext cx="1523471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4800" dirty="0">
                <a:solidFill>
                  <a:schemeClr val="tx1"/>
                </a:solidFill>
              </a:rPr>
              <a:t>Продовження процедури усиновлення</a:t>
            </a:r>
          </a:p>
          <a:p>
            <a:pPr algn="ctr">
              <a:spcBef>
                <a:spcPts val="1200"/>
              </a:spcBef>
            </a:pPr>
            <a:r>
              <a:rPr lang="uk-UA" sz="3600" dirty="0">
                <a:ea typeface="Times New Roman" panose="02020603050405020304" pitchFamily="18" charset="0"/>
              </a:rPr>
              <a:t>Варіант 1 - Повернення дитини в Україну</a:t>
            </a:r>
            <a:r>
              <a:rPr lang="uk-UA" sz="3600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624258" y="2303235"/>
            <a:ext cx="1979842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3400" dirty="0">
                <a:solidFill>
                  <a:schemeClr val="tx1"/>
                </a:solidFill>
                <a:latin typeface="+mn-lt"/>
              </a:rPr>
              <a:t>Кандидати в усиновлювачі подають спільну заяву до обласної, Київської міської служби у справах дітей, яка видала направлення, про повернення дитини в Україну для продовження процедури усиновлення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32759" y="4973637"/>
            <a:ext cx="8925339" cy="4031873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r>
              <a:rPr lang="uk-UA" sz="3200" dirty="0">
                <a:latin typeface="+mj-lt"/>
                <a:ea typeface="Times New Roman" panose="02020603050405020304" pitchFamily="18" charset="0"/>
              </a:rPr>
              <a:t>Розглядає питання про доцільність</a:t>
            </a:r>
          </a:p>
          <a:p>
            <a:r>
              <a:rPr lang="uk-UA" sz="3200" dirty="0">
                <a:latin typeface="+mj-lt"/>
                <a:ea typeface="Times New Roman" panose="02020603050405020304" pitchFamily="18" charset="0"/>
              </a:rPr>
              <a:t> повернення дитини в Україну:</a:t>
            </a:r>
          </a:p>
          <a:p>
            <a:endParaRPr lang="uk-UA" sz="3200" dirty="0"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latin typeface="+mj-lt"/>
                <a:ea typeface="Times New Roman" panose="02020603050405020304" pitchFamily="18" charset="0"/>
              </a:rPr>
              <a:t>аналізується як пройшло знайомство з дитиною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latin typeface="+mj-lt"/>
                <a:ea typeface="Times New Roman" panose="02020603050405020304" pitchFamily="18" charset="0"/>
              </a:rPr>
              <a:t>з’ясовується думка дитини щодо її повернення в Україну з метою усиновлення дитини конкретними особами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24258" y="4117056"/>
            <a:ext cx="18448366" cy="1077218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3200" dirty="0">
                <a:latin typeface="+mj-lt"/>
                <a:ea typeface="Times New Roman" panose="02020603050405020304" pitchFamily="18" charset="0"/>
              </a:rPr>
              <a:t>Обласна, Київська міська служба у справах дітей протягом 5-ти робочих днів:</a:t>
            </a:r>
          </a:p>
          <a:p>
            <a:endParaRPr lang="uk-UA" sz="32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37573" y="4986686"/>
            <a:ext cx="8964917" cy="4524315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r>
              <a:rPr lang="uk-UA" sz="3200" dirty="0">
                <a:latin typeface="+mj-lt"/>
                <a:ea typeface="Times New Roman" panose="02020603050405020304" pitchFamily="18" charset="0"/>
              </a:rPr>
              <a:t>Опрацьовує (спільно з структурним підрозділом ОВА, якому підпорядковується заклад) питання розміщення дитини в Україні:</a:t>
            </a:r>
          </a:p>
          <a:p>
            <a:endParaRPr lang="uk-UA" sz="3200" dirty="0"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latin typeface="+mj-lt"/>
                <a:ea typeface="Times New Roman" panose="02020603050405020304" pitchFamily="18" charset="0"/>
              </a:rPr>
              <a:t>заклад, з якого дитина евакуйована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latin typeface="+mj-lt"/>
                <a:ea typeface="Times New Roman" panose="02020603050405020304" pitchFamily="18" charset="0"/>
              </a:rPr>
              <a:t>інший заклад (за можливості, заклад у якому перебувають інші брати/ сестри дитини) </a:t>
            </a:r>
          </a:p>
          <a:p>
            <a:endParaRPr lang="uk-UA" sz="32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7" name="Google Shape;189;p8"/>
          <p:cNvSpPr/>
          <p:nvPr/>
        </p:nvSpPr>
        <p:spPr>
          <a:xfrm>
            <a:off x="1369134" y="4973637"/>
            <a:ext cx="900000" cy="90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bg1"/>
                </a:solidFill>
              </a:rPr>
              <a:t>1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18" name="Google Shape;189;p8"/>
          <p:cNvSpPr/>
          <p:nvPr/>
        </p:nvSpPr>
        <p:spPr>
          <a:xfrm>
            <a:off x="11550595" y="4986686"/>
            <a:ext cx="900000" cy="90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bg1"/>
                </a:solidFill>
              </a:rPr>
              <a:t>2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14" name="Google Shape;189;p8"/>
          <p:cNvSpPr/>
          <p:nvPr/>
        </p:nvSpPr>
        <p:spPr>
          <a:xfrm>
            <a:off x="11717212" y="9586616"/>
            <a:ext cx="900000" cy="90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bg1"/>
                </a:solidFill>
              </a:rPr>
              <a:t>3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030789" y="9604885"/>
            <a:ext cx="8964917" cy="1569660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r>
              <a:rPr lang="uk-UA" sz="3200" dirty="0">
                <a:latin typeface="+mj-lt"/>
                <a:ea typeface="Times New Roman" panose="02020603050405020304" pitchFamily="18" charset="0"/>
              </a:rPr>
              <a:t>Подає клопотання голові ОВА щодо повернення дитини в Україну</a:t>
            </a:r>
          </a:p>
          <a:p>
            <a:endParaRPr lang="uk-UA" sz="32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1" name="Google Shape;186;p8"/>
          <p:cNvSpPr txBox="1"/>
          <p:nvPr/>
        </p:nvSpPr>
        <p:spPr>
          <a:xfrm>
            <a:off x="2655739" y="9586616"/>
            <a:ext cx="8679377" cy="22467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/>
              <a:t>З дитиною проводиться бесіда з урахуванням її віку та рівня розвитку.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/>
              <a:t>Складання акту не передбачено.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/>
              <a:t>Про з’ясування думки дитини зазначається в клопотанні про повернення дитини.</a:t>
            </a:r>
            <a:endParaRPr sz="2800" dirty="0"/>
          </a:p>
        </p:txBody>
      </p:sp>
      <p:cxnSp>
        <p:nvCxnSpPr>
          <p:cNvPr id="3" name="Прямая со стрелкой 2"/>
          <p:cNvCxnSpPr>
            <a:stCxn id="30" idx="2"/>
          </p:cNvCxnSpPr>
          <p:nvPr/>
        </p:nvCxnSpPr>
        <p:spPr>
          <a:xfrm flipH="1">
            <a:off x="6995427" y="9005510"/>
            <a:ext cx="2" cy="505491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46" y="2360324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726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80;p8"/>
          <p:cNvSpPr txBox="1"/>
          <p:nvPr/>
        </p:nvSpPr>
        <p:spPr>
          <a:xfrm>
            <a:off x="4999855" y="348343"/>
            <a:ext cx="1523471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4800" dirty="0">
                <a:solidFill>
                  <a:schemeClr val="tx1"/>
                </a:solidFill>
              </a:rPr>
              <a:t>Продовження процедури усиновлення</a:t>
            </a:r>
          </a:p>
          <a:p>
            <a:pPr algn="ctr">
              <a:spcBef>
                <a:spcPts val="1200"/>
              </a:spcBef>
            </a:pPr>
            <a:r>
              <a:rPr lang="uk-UA" sz="3600" dirty="0">
                <a:ea typeface="Times New Roman" panose="02020603050405020304" pitchFamily="18" charset="0"/>
              </a:rPr>
              <a:t>Варіант 1 - Повернення дитини в Україну</a:t>
            </a:r>
            <a:r>
              <a:rPr lang="uk-UA" sz="3600" dirty="0">
                <a:solidFill>
                  <a:schemeClr val="tx1"/>
                </a:solidFill>
              </a:rPr>
              <a:t> (2)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494536" y="2268909"/>
            <a:ext cx="2025562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altLang="uk-UA" sz="3400" dirty="0">
                <a:solidFill>
                  <a:schemeClr val="tx1"/>
                </a:solidFill>
                <a:latin typeface="+mn-lt"/>
              </a:rPr>
              <a:t>Якщо направлення для знайомства з дитиною видавалось Нацсоцслужбою, заява про повернення дитини в Україну для продовження процедури усиновлення подається до Нацсоцслужби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481725" y="4705259"/>
            <a:ext cx="8925339" cy="4031873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r>
              <a:rPr lang="uk-UA" sz="3200" dirty="0">
                <a:latin typeface="+mj-lt"/>
                <a:ea typeface="Times New Roman" panose="02020603050405020304" pitchFamily="18" charset="0"/>
              </a:rPr>
              <a:t>Розглядає питання про доцільність</a:t>
            </a:r>
          </a:p>
          <a:p>
            <a:r>
              <a:rPr lang="uk-UA" sz="3200" dirty="0">
                <a:latin typeface="+mj-lt"/>
                <a:ea typeface="Times New Roman" panose="02020603050405020304" pitchFamily="18" charset="0"/>
              </a:rPr>
              <a:t> повернення дитини в Україну:</a:t>
            </a:r>
          </a:p>
          <a:p>
            <a:endParaRPr lang="uk-UA" sz="3200" dirty="0"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latin typeface="+mj-lt"/>
                <a:ea typeface="Times New Roman" panose="02020603050405020304" pitchFamily="18" charset="0"/>
              </a:rPr>
              <a:t>аналізується як пройшло знайомство з дитиною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latin typeface="+mj-lt"/>
                <a:ea typeface="Times New Roman" panose="02020603050405020304" pitchFamily="18" charset="0"/>
              </a:rPr>
              <a:t>з’ясовується думка дитини щодо її повернення в Україну з метою усиновлення дитини конкретними особами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74704" y="3924490"/>
            <a:ext cx="18448366" cy="584775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3200" dirty="0">
                <a:latin typeface="+mj-lt"/>
                <a:ea typeface="Times New Roman" panose="02020603050405020304" pitchFamily="18" charset="0"/>
              </a:rPr>
              <a:t>Нацсоцслужба протягом 5-ти робочих днів: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466056" y="6766023"/>
            <a:ext cx="9284100" cy="4524315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r>
              <a:rPr lang="uk-UA" sz="3200" dirty="0">
                <a:ea typeface="Times New Roman" panose="02020603050405020304" pitchFamily="18" charset="0"/>
              </a:rPr>
              <a:t>Обласна, Київська міська службу у справах дітей протягом 5-ти робочих днів опрацьовує (спільно з структурним підрозділом ОВА, якому підпорядковується заклад) питання розміщення дитини в Україні</a:t>
            </a:r>
          </a:p>
          <a:p>
            <a:endParaRPr lang="uk-UA" sz="3200" dirty="0">
              <a:ea typeface="Times New Roman" panose="02020603050405020304" pitchFamily="18" charset="0"/>
            </a:endParaRPr>
          </a:p>
          <a:p>
            <a:r>
              <a:rPr lang="uk-UA" sz="3200" dirty="0">
                <a:ea typeface="Times New Roman" panose="02020603050405020304" pitchFamily="18" charset="0"/>
              </a:rPr>
              <a:t>Подає клопотання голові ОВА щодо повернення дитини в Україну</a:t>
            </a:r>
            <a:endParaRPr lang="uk-UA" sz="3200" dirty="0">
              <a:latin typeface="+mj-lt"/>
              <a:ea typeface="Times New Roman" panose="02020603050405020304" pitchFamily="18" charset="0"/>
            </a:endParaRPr>
          </a:p>
          <a:p>
            <a:endParaRPr lang="uk-UA" sz="32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7" name="Google Shape;189;p8"/>
          <p:cNvSpPr/>
          <p:nvPr/>
        </p:nvSpPr>
        <p:spPr>
          <a:xfrm>
            <a:off x="1267390" y="4774855"/>
            <a:ext cx="900000" cy="90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bg1"/>
                </a:solidFill>
              </a:rPr>
              <a:t>1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18" name="Google Shape;189;p8"/>
          <p:cNvSpPr/>
          <p:nvPr/>
        </p:nvSpPr>
        <p:spPr>
          <a:xfrm>
            <a:off x="12017197" y="4794917"/>
            <a:ext cx="900000" cy="90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bg1"/>
                </a:solidFill>
              </a:rPr>
              <a:t>2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14" name="Google Shape;186;p8"/>
          <p:cNvSpPr txBox="1"/>
          <p:nvPr/>
        </p:nvSpPr>
        <p:spPr>
          <a:xfrm>
            <a:off x="2574704" y="9319231"/>
            <a:ext cx="8679377" cy="22467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/>
              <a:t>З дитиною проводиться бесіда з урахуванням її віку та рівня розвитку.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/>
              <a:t>Складання акту не передбачено.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/>
              <a:t>Про з’ясування думки дитини зазначається в клопотанні про повернення дитини.</a:t>
            </a:r>
            <a:endParaRPr sz="28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7020663" y="8775436"/>
            <a:ext cx="1" cy="505491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89;p8"/>
          <p:cNvSpPr/>
          <p:nvPr/>
        </p:nvSpPr>
        <p:spPr>
          <a:xfrm>
            <a:off x="12017197" y="7103241"/>
            <a:ext cx="900000" cy="90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bg1"/>
                </a:solidFill>
              </a:rPr>
              <a:t>3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541446" y="4794917"/>
            <a:ext cx="9589167" cy="2062103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r>
              <a:rPr lang="uk-UA" sz="3200" dirty="0">
                <a:latin typeface="+mj-lt"/>
                <a:ea typeface="Times New Roman" panose="02020603050405020304" pitchFamily="18" charset="0"/>
              </a:rPr>
              <a:t>Нацсоцслужба надсилає повідомлення обласної, Київської міської  служби у справах дітей щодо необхідності повернення дитини в Україну</a:t>
            </a:r>
          </a:p>
          <a:p>
            <a:endParaRPr lang="uk-UA" sz="32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12" y="2041074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125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80;p8"/>
          <p:cNvSpPr txBox="1"/>
          <p:nvPr/>
        </p:nvSpPr>
        <p:spPr>
          <a:xfrm>
            <a:off x="4999855" y="348343"/>
            <a:ext cx="1523471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4800" dirty="0">
                <a:solidFill>
                  <a:schemeClr val="tx1"/>
                </a:solidFill>
              </a:rPr>
              <a:t>Продовження процедури усиновлення</a:t>
            </a:r>
          </a:p>
          <a:p>
            <a:pPr algn="ctr">
              <a:spcBef>
                <a:spcPts val="1200"/>
              </a:spcBef>
            </a:pPr>
            <a:r>
              <a:rPr lang="uk-UA" sz="3600" dirty="0">
                <a:ea typeface="Times New Roman" panose="02020603050405020304" pitchFamily="18" charset="0"/>
              </a:rPr>
              <a:t>Варіант 1 - Повернення дитини в Україну (3)</a:t>
            </a:r>
            <a:r>
              <a:rPr lang="uk-UA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69232" y="3051467"/>
            <a:ext cx="18877542" cy="1661993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r>
              <a:rPr lang="uk-UA" sz="3400" dirty="0"/>
              <a:t>Рішення про повернення дитини в Україну для продовження процедури усиновлення приймається обласною, Київською міською державною (військовою) адміністрацією у формі розпорядження її голови. Погодження Нацсоцслужби не вимагається.</a:t>
            </a:r>
            <a:endParaRPr lang="uk-UA" sz="34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40" y="2851413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00134" y="5124826"/>
            <a:ext cx="18877542" cy="1138773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r>
              <a:rPr lang="uk-UA" sz="3400" dirty="0"/>
              <a:t>Вирішуються питання, пов’язані з поверненням дитини в Україну, в компетентних органах (судах) країни перебування (у разі потреби). </a:t>
            </a:r>
            <a:endParaRPr lang="uk-UA" sz="34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79647" y="6766257"/>
            <a:ext cx="18877542" cy="1661993"/>
          </a:xfrm>
          <a:prstGeom prst="rect">
            <a:avLst/>
          </a:prstGeom>
          <a:ln w="38100"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r>
              <a:rPr lang="uk-UA" sz="3400" dirty="0"/>
              <a:t>Дитина повертається в Україну керівником закладу або уповноваженим ним працівником закладу на підставі розпорядження голови ОВА. Вирішуються питання транспорту та супроводжуючих осіб.</a:t>
            </a:r>
            <a:endParaRPr lang="uk-UA" sz="34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9" name="Рисунок 18" descr="Автобус со сплошной заливкой">
            <a:extLst>
              <a:ext uri="{FF2B5EF4-FFF2-40B4-BE49-F238E27FC236}">
                <a16:creationId xmlns:a16="http://schemas.microsoft.com/office/drawing/2014/main" id="{EF9A3362-E33E-CF4B-BC81-7A85B8526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6253" y="6770011"/>
            <a:ext cx="1499564" cy="1346131"/>
          </a:xfrm>
          <a:prstGeom prst="rect">
            <a:avLst/>
          </a:prstGeom>
        </p:spPr>
      </p:pic>
      <p:pic>
        <p:nvPicPr>
          <p:cNvPr id="21" name="Рисунок 20" descr="Контракт со сплошной заливкой">
            <a:extLst>
              <a:ext uri="{FF2B5EF4-FFF2-40B4-BE49-F238E27FC236}">
                <a16:creationId xmlns:a16="http://schemas.microsoft.com/office/drawing/2014/main" id="{07D8C8B2-AFB2-7942-8F4B-FD55D5BA21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1489" y="4922049"/>
            <a:ext cx="1544328" cy="15443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5279" y="10006956"/>
            <a:ext cx="21412895" cy="1569660"/>
          </a:xfrm>
          <a:prstGeom prst="rect">
            <a:avLst/>
          </a:prstGeom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+mn-lt"/>
              </a:rPr>
              <a:t>ОВА, РВА, виконкоми міських рад, закордонні дипломатичні установи України надають сприяння керівникам закладів у вирішенні питань, пов’язаних із поверненням в Україну дітей в компетентних органах держави тимчасового перебування дитини з урахуванням конкретної ситуації та відповідно до власних повноважень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69232" y="8888745"/>
            <a:ext cx="18877542" cy="615553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r>
              <a:rPr lang="uk-UA" sz="3400" dirty="0"/>
              <a:t>Дитина знімається з консульського обліку. </a:t>
            </a:r>
            <a:endParaRPr lang="uk-UA" sz="34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79" y="8428250"/>
            <a:ext cx="1368000" cy="136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600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80;p8"/>
          <p:cNvSpPr txBox="1"/>
          <p:nvPr/>
        </p:nvSpPr>
        <p:spPr>
          <a:xfrm>
            <a:off x="4999855" y="348343"/>
            <a:ext cx="1523471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4800" dirty="0">
                <a:solidFill>
                  <a:schemeClr val="tx1"/>
                </a:solidFill>
              </a:rPr>
              <a:t>Продовження процедури усиновлення</a:t>
            </a:r>
          </a:p>
          <a:p>
            <a:pPr algn="ctr">
              <a:spcBef>
                <a:spcPts val="1200"/>
              </a:spcBef>
            </a:pPr>
            <a:r>
              <a:rPr lang="uk-UA" sz="3600" dirty="0">
                <a:ea typeface="Times New Roman" panose="02020603050405020304" pitchFamily="18" charset="0"/>
              </a:rPr>
              <a:t>Варіант 1 - Повернення дитини в Україну</a:t>
            </a:r>
            <a:r>
              <a:rPr lang="uk-UA" sz="3600" dirty="0">
                <a:solidFill>
                  <a:schemeClr val="tx1"/>
                </a:solidFill>
              </a:rPr>
              <a:t> (4)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0209" y="5090762"/>
            <a:ext cx="18877542" cy="2185214"/>
          </a:xfrm>
          <a:prstGeom prst="rect">
            <a:avLst/>
          </a:prstGeom>
          <a:ln w="38100"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400" dirty="0"/>
              <a:t>Кандидати в усиновлювачі додають до служби у </a:t>
            </a:r>
            <a:r>
              <a:rPr lang="uk-UA" sz="3400"/>
              <a:t>справах дітей заяву про </a:t>
            </a:r>
            <a:r>
              <a:rPr lang="uk-UA" sz="3400" dirty="0"/>
              <a:t>бажання усиновити дитину</a:t>
            </a:r>
          </a:p>
          <a:p>
            <a:endParaRPr lang="uk-UA" sz="3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400" dirty="0"/>
              <a:t>Здійснюється підготовка документів для подання до суду</a:t>
            </a:r>
            <a:endParaRPr lang="uk-UA" sz="34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0628" y="7509993"/>
            <a:ext cx="52531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Складається акт про знайомство кандидатів в усиновлювачі з дитиною</a:t>
            </a:r>
          </a:p>
          <a:p>
            <a:pPr algn="ctr"/>
            <a:r>
              <a:rPr lang="ru-RU" sz="2800" dirty="0"/>
              <a:t>(додаток 8 до постанови </a:t>
            </a:r>
          </a:p>
          <a:p>
            <a:pPr algn="ctr"/>
            <a:r>
              <a:rPr lang="ru-RU" sz="2800" dirty="0"/>
              <a:t>КМУ № 905) 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40760" y="7549695"/>
            <a:ext cx="4015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Отримується згода дитини </a:t>
            </a:r>
          </a:p>
          <a:p>
            <a:pPr algn="ctr"/>
            <a:r>
              <a:rPr lang="ru-RU" sz="2800" dirty="0"/>
              <a:t>на </a:t>
            </a:r>
            <a:r>
              <a:rPr lang="ru-RU" sz="2800" dirty="0" err="1"/>
              <a:t>усиновлення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60999" y="7549695"/>
            <a:ext cx="45781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Готується висновок про доцільність усиновлення та відповідність його інтересам дитини </a:t>
            </a:r>
            <a:endParaRPr lang="uk-UA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60209" y="3036104"/>
            <a:ext cx="18877542" cy="1138773"/>
          </a:xfrm>
          <a:prstGeom prst="rect">
            <a:avLst/>
          </a:prstGeom>
          <a:ln w="38100"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r>
              <a:rPr lang="uk-UA" sz="3400" dirty="0"/>
              <a:t>Після повернення дитини в Україну (до закладу)</a:t>
            </a:r>
          </a:p>
          <a:p>
            <a:endParaRPr lang="uk-UA" sz="34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60209" y="10700345"/>
            <a:ext cx="17945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/>
              <a:t>Дитина перебуває в закладі до набрання чинності рішенням суду </a:t>
            </a:r>
            <a:endParaRPr lang="uk-UA" sz="3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645015" y="3991101"/>
            <a:ext cx="18877542" cy="1138773"/>
          </a:xfrm>
          <a:prstGeom prst="rect">
            <a:avLst/>
          </a:prstGeom>
          <a:ln w="38100"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400" dirty="0"/>
              <a:t>Другий з подружжя особисто знайомиться з дитиною в закладі</a:t>
            </a:r>
          </a:p>
          <a:p>
            <a:endParaRPr lang="uk-UA" sz="34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06388" y="9850775"/>
            <a:ext cx="17945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400" dirty="0"/>
              <a:t>Подається заява до суду про усиновлення дитини</a:t>
            </a:r>
            <a:endParaRPr lang="uk-UA" sz="3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443999" y="7445512"/>
            <a:ext cx="49046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Готуються документи дитини, зокрема висновок про стан здоров’я, фізичний та розумовий розвиток дитини</a:t>
            </a:r>
            <a:endParaRPr lang="uk-UA" sz="2800" dirty="0"/>
          </a:p>
        </p:txBody>
      </p:sp>
      <p:pic>
        <p:nvPicPr>
          <p:cNvPr id="20" name="Графіка 28" descr="Family with boy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94" y="3677454"/>
            <a:ext cx="1259248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Графіка 3" descr="Scales of justice with solid fill">
            <a:extLst>
              <a:ext uri="{FF2B5EF4-FFF2-40B4-BE49-F238E27FC236}">
                <a16:creationId xmlns:a16="http://schemas.microsoft.com/office/drawing/2014/main" id="{2B343A3B-5566-59F5-B8CA-4DE84028E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49" y="6386119"/>
            <a:ext cx="1440000" cy="1440000"/>
          </a:xfrm>
          <a:prstGeom prst="rect">
            <a:avLst/>
          </a:prstGeom>
        </p:spPr>
      </p:pic>
      <p:pic>
        <p:nvPicPr>
          <p:cNvPr id="24" name="Графіка 5" descr="Monthly calendar with solid fill">
            <a:extLst>
              <a:ext uri="{FF2B5EF4-FFF2-40B4-BE49-F238E27FC236}">
                <a16:creationId xmlns:a16="http://schemas.microsoft.com/office/drawing/2014/main" id="{41927AB8-0239-60AB-6DF3-834CC223CF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06" y="10228570"/>
            <a:ext cx="1559101" cy="15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97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80;p8"/>
          <p:cNvSpPr txBox="1"/>
          <p:nvPr/>
        </p:nvSpPr>
        <p:spPr>
          <a:xfrm>
            <a:off x="4999855" y="348343"/>
            <a:ext cx="1523471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4800" dirty="0">
                <a:solidFill>
                  <a:schemeClr val="tx1"/>
                </a:solidFill>
              </a:rPr>
              <a:t>Продовження процедури усиновлення </a:t>
            </a:r>
          </a:p>
          <a:p>
            <a:pPr algn="ctr">
              <a:spcBef>
                <a:spcPts val="1200"/>
              </a:spcBef>
            </a:pPr>
            <a:r>
              <a:rPr lang="uk-UA" sz="3600" dirty="0">
                <a:solidFill>
                  <a:schemeClr val="tx1"/>
                </a:solidFill>
                <a:sym typeface="Arial"/>
              </a:rPr>
              <a:t>Варіант 2 – Тимчасове в</a:t>
            </a:r>
            <a:r>
              <a:rPr lang="uk-UA" altLang="uk-UA" sz="3600" dirty="0">
                <a:solidFill>
                  <a:schemeClr val="tx1"/>
                </a:solidFill>
                <a:latin typeface="+mn-lt"/>
              </a:rPr>
              <a:t>становлення опіки/ піклування (1) </a:t>
            </a:r>
            <a:endParaRPr lang="uk-UA" sz="36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882348" y="3401590"/>
            <a:ext cx="190433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3600" dirty="0">
                <a:solidFill>
                  <a:schemeClr val="tx1"/>
                </a:solidFill>
                <a:latin typeface="+mn-lt"/>
              </a:rPr>
              <a:t>При розгляді питання  про встановлення опіки, піклування:</a:t>
            </a:r>
            <a:endParaRPr kumimoji="0" lang="uk-UA" altLang="uk-U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Google Shape;186;p8"/>
          <p:cNvSpPr txBox="1"/>
          <p:nvPr/>
        </p:nvSpPr>
        <p:spPr>
          <a:xfrm>
            <a:off x="3339548" y="8910136"/>
            <a:ext cx="19977651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3600" dirty="0">
                <a:solidFill>
                  <a:schemeClr val="dk1"/>
                </a:solidFill>
              </a:rPr>
              <a:t>Вимагається: </a:t>
            </a:r>
          </a:p>
          <a:p>
            <a:pPr marL="571500" marR="0" lvl="0" indent="-5715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chemeClr val="dk1"/>
                </a:solidFill>
              </a:rPr>
              <a:t>згода другого з подружжя, засвідчена нотаріально</a:t>
            </a:r>
          </a:p>
        </p:txBody>
      </p:sp>
      <p:pic>
        <p:nvPicPr>
          <p:cNvPr id="6" name="Google Shape;238;p11" descr="Мужчина с ребенком со сплошной заливкой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3319" y="2895773"/>
            <a:ext cx="1869030" cy="13983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321697" y="5086358"/>
            <a:ext cx="643777" cy="644157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9" name="Google Shape;186;p8"/>
          <p:cNvSpPr txBox="1"/>
          <p:nvPr/>
        </p:nvSpPr>
        <p:spPr>
          <a:xfrm>
            <a:off x="3631095" y="4907979"/>
            <a:ext cx="19977651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3600" dirty="0">
                <a:solidFill>
                  <a:schemeClr val="dk1"/>
                </a:solidFill>
              </a:rPr>
              <a:t>Не вимагається: </a:t>
            </a:r>
          </a:p>
          <a:p>
            <a:pPr marL="571500" marR="0" lvl="0" indent="-571500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chemeClr val="dk1"/>
                </a:solidFill>
              </a:rPr>
              <a:t>проходження кандидатами в усиновлювачі курсу підготовки для кандидатів в опікуни/піклувальники</a:t>
            </a:r>
          </a:p>
          <a:p>
            <a:pPr marL="571500" marR="0" lvl="0" indent="-571500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chemeClr val="dk1"/>
                </a:solidFill>
              </a:rPr>
              <a:t>перебування кандидатів в усиновлювачі на обліку потенційних опікунів/ піклувальників</a:t>
            </a:r>
          </a:p>
          <a:p>
            <a:pPr marL="571500" marR="0" lvl="0" indent="-571500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chemeClr val="dk1"/>
                </a:solidFill>
              </a:rPr>
              <a:t>згода інших членів сім’ї, які проживають з кандидатами в усиновлювачі на одній житловій площі, оскільки діє таємниця усиновлення</a:t>
            </a:r>
          </a:p>
        </p:txBody>
      </p:sp>
      <p:pic>
        <p:nvPicPr>
          <p:cNvPr id="11" name="Google Shape;240;p11" descr="флажок установлен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59548" y="8879358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131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80;p8"/>
          <p:cNvSpPr txBox="1"/>
          <p:nvPr/>
        </p:nvSpPr>
        <p:spPr>
          <a:xfrm>
            <a:off x="4999855" y="348343"/>
            <a:ext cx="1523471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4800" dirty="0">
                <a:solidFill>
                  <a:schemeClr val="tx1"/>
                </a:solidFill>
              </a:rPr>
              <a:t>Продовження процедури усиновлення </a:t>
            </a:r>
          </a:p>
          <a:p>
            <a:pPr algn="ctr">
              <a:spcBef>
                <a:spcPts val="1200"/>
              </a:spcBef>
            </a:pPr>
            <a:r>
              <a:rPr lang="uk-UA" sz="3600" dirty="0">
                <a:solidFill>
                  <a:schemeClr val="tx1"/>
                </a:solidFill>
                <a:sym typeface="Arial"/>
              </a:rPr>
              <a:t>Варіант 2 – Тимчасове в</a:t>
            </a:r>
            <a:r>
              <a:rPr lang="uk-UA" altLang="uk-UA" sz="3600" dirty="0">
                <a:solidFill>
                  <a:schemeClr val="tx1"/>
                </a:solidFill>
                <a:latin typeface="+mn-lt"/>
              </a:rPr>
              <a:t>становлення опіки/ піклування (2) </a:t>
            </a:r>
            <a:endParaRPr lang="uk-UA" sz="36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882349" y="3124591"/>
            <a:ext cx="183061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3600" dirty="0">
                <a:solidFill>
                  <a:schemeClr val="tx1"/>
                </a:solidFill>
                <a:latin typeface="+mn-lt"/>
              </a:rPr>
              <a:t>Після знайомства кандидатів в усиновлювачі з дитиною складється акт про  знайомство з дитиною </a:t>
            </a:r>
            <a:endParaRPr kumimoji="0" lang="uk-UA" altLang="uk-U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Google Shape;120;p3"/>
          <p:cNvSpPr txBox="1"/>
          <p:nvPr/>
        </p:nvSpPr>
        <p:spPr>
          <a:xfrm>
            <a:off x="3383764" y="4758386"/>
            <a:ext cx="17804769" cy="1415732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 про знайомство з дитиною</a:t>
            </a:r>
          </a:p>
          <a:p>
            <a:pPr algn="ctr"/>
            <a:r>
              <a:rPr lang="uk-UA" sz="3600" dirty="0">
                <a:solidFill>
                  <a:schemeClr val="dk1"/>
                </a:solidFill>
              </a:rPr>
              <a:t>складається за формою згідно з додатком 8 до постанови КМУ № 905</a:t>
            </a:r>
          </a:p>
          <a:p>
            <a:pPr lvl="0" algn="ctr"/>
            <a:endParaRPr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10" y="2950848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66777" y="6065298"/>
            <a:ext cx="6197065" cy="2185214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uk-UA" sz="3400" dirty="0">
                <a:solidFill>
                  <a:schemeClr val="dk1"/>
                </a:solidFill>
              </a:rPr>
              <a:t>Акт підписується: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400" dirty="0">
                <a:solidFill>
                  <a:schemeClr val="dk1"/>
                </a:solidFill>
              </a:rPr>
              <a:t>працівником ССД, до якої видано направлення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400" dirty="0">
                <a:solidFill>
                  <a:schemeClr val="dk1"/>
                </a:solidFill>
              </a:rPr>
              <a:t>працівником закладу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078926" y="6007597"/>
            <a:ext cx="8109607" cy="2185214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uk-UA" sz="3400" dirty="0">
                <a:solidFill>
                  <a:schemeClr val="dk1"/>
                </a:solidFill>
              </a:rPr>
              <a:t>Факт складання акту засвідчується: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400" dirty="0">
                <a:solidFill>
                  <a:schemeClr val="dk1"/>
                </a:solidFill>
              </a:rPr>
              <a:t>керівником ССД, до якої видано направлення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400" dirty="0">
                <a:solidFill>
                  <a:schemeClr val="dk1"/>
                </a:solidFill>
              </a:rPr>
              <a:t>керівником закладу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59767" y="8380268"/>
            <a:ext cx="14714889" cy="1138773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k-UA" sz="3400" dirty="0">
                <a:solidFill>
                  <a:schemeClr val="dk1"/>
                </a:solidFill>
              </a:rPr>
              <a:t>Особи, які брали участь в режимі </a:t>
            </a:r>
            <a:r>
              <a:rPr lang="uk-UA" sz="3400" dirty="0" err="1">
                <a:solidFill>
                  <a:schemeClr val="dk1"/>
                </a:solidFill>
              </a:rPr>
              <a:t>відеоконференції</a:t>
            </a:r>
            <a:r>
              <a:rPr lang="uk-UA" sz="3400" dirty="0">
                <a:solidFill>
                  <a:schemeClr val="dk1"/>
                </a:solidFill>
              </a:rPr>
              <a:t>,  підписують акт після його передачі в Україну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1147" y="9939748"/>
            <a:ext cx="15842975" cy="113877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k-UA" sz="3400" dirty="0">
                <a:solidFill>
                  <a:schemeClr val="dk1"/>
                </a:solidFill>
              </a:rPr>
              <a:t>Копія акту передається до органу, який буде приймати рішення про встановлення опіки/ піклування </a:t>
            </a:r>
          </a:p>
        </p:txBody>
      </p:sp>
      <p:pic>
        <p:nvPicPr>
          <p:cNvPr id="15" name="Графіка 2" descr="Cycle with people with solid fi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15" y="5941848"/>
            <a:ext cx="201771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048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117;p3"/>
          <p:cNvSpPr/>
          <p:nvPr/>
        </p:nvSpPr>
        <p:spPr>
          <a:xfrm>
            <a:off x="2539442" y="594691"/>
            <a:ext cx="19220629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4800" dirty="0">
                <a:solidFill>
                  <a:schemeClr val="tx1"/>
                </a:solidFill>
              </a:rPr>
              <a:t>Продовження процедури усиновлення </a:t>
            </a:r>
          </a:p>
          <a:p>
            <a:pPr algn="ctr">
              <a:spcBef>
                <a:spcPts val="1200"/>
              </a:spcBef>
            </a:pPr>
            <a:r>
              <a:rPr lang="uk-UA" sz="3600" dirty="0">
                <a:solidFill>
                  <a:schemeClr val="tx1"/>
                </a:solidFill>
              </a:rPr>
              <a:t>Варіант 2 - </a:t>
            </a:r>
            <a:r>
              <a:rPr lang="uk-UA" altLang="uk-UA" sz="3600" dirty="0">
                <a:solidFill>
                  <a:schemeClr val="tx1"/>
                </a:solidFill>
              </a:rPr>
              <a:t>Встановлення опіки/ піклування (3) </a:t>
            </a:r>
            <a:endParaRPr lang="uk-UA" sz="36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6" name="Google Shape;120;p3"/>
          <p:cNvSpPr txBox="1"/>
          <p:nvPr/>
        </p:nvSpPr>
        <p:spPr>
          <a:xfrm>
            <a:off x="5724691" y="4491330"/>
            <a:ext cx="4623786" cy="108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uk-UA" sz="3200" dirty="0"/>
              <a:t>Особисто </a:t>
            </a:r>
          </a:p>
          <a:p>
            <a:pPr lvl="0" algn="ctr"/>
            <a:r>
              <a:rPr lang="uk-UA" sz="3200" dirty="0"/>
              <a:t>за кордоном</a:t>
            </a:r>
            <a:endParaRPr sz="3200" dirty="0"/>
          </a:p>
        </p:txBody>
      </p:sp>
      <p:sp>
        <p:nvSpPr>
          <p:cNvPr id="17" name="Google Shape;189;p8"/>
          <p:cNvSpPr/>
          <p:nvPr/>
        </p:nvSpPr>
        <p:spPr>
          <a:xfrm>
            <a:off x="10976895" y="4565481"/>
            <a:ext cx="1342010" cy="90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bg1"/>
                </a:solidFill>
              </a:rPr>
              <a:t>або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8" name="Google Shape;120;p3"/>
          <p:cNvSpPr txBox="1"/>
          <p:nvPr/>
        </p:nvSpPr>
        <p:spPr>
          <a:xfrm>
            <a:off x="13175128" y="4624067"/>
            <a:ext cx="4623786" cy="108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uk-UA" sz="3200" dirty="0"/>
              <a:t>В режимі відеоконференції</a:t>
            </a:r>
            <a:endParaRPr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885976" y="6046522"/>
            <a:ext cx="16121268" cy="107721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chemeClr val="dk1"/>
                </a:solidFill>
              </a:rPr>
              <a:t>Складається акт про згоду дитини на влаштування в сім’ю за формою згідно з наказом Мінсоцполітки від </a:t>
            </a:r>
            <a:r>
              <a:rPr lang="uk-UA" sz="3200" dirty="0"/>
              <a:t>19.09.2017 № 1485 (Порядок взаємодобору)</a:t>
            </a:r>
            <a:endParaRPr lang="uk-UA" sz="32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3" name="Google Shape;186;p8"/>
          <p:cNvSpPr txBox="1"/>
          <p:nvPr/>
        </p:nvSpPr>
        <p:spPr>
          <a:xfrm>
            <a:off x="4015408" y="3085614"/>
            <a:ext cx="17055549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400" dirty="0">
                <a:solidFill>
                  <a:schemeClr val="dk1"/>
                </a:solidFill>
              </a:rPr>
              <a:t>Згода дитини на влаштування в сім’ю з’ясовується, якщо за віком та рівнем розвитку вона може її висловити</a:t>
            </a:r>
            <a:endParaRPr sz="3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067582" y="10699318"/>
            <a:ext cx="16685322" cy="113877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k-UA" sz="3400" dirty="0">
                <a:solidFill>
                  <a:schemeClr val="dk1"/>
                </a:solidFill>
              </a:rPr>
              <a:t>Копія акту передається до органу, який буде приймати рішення про встановлення опіки/ піклування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72921" y="7523460"/>
            <a:ext cx="19011079" cy="2554545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dk1"/>
                </a:solidFill>
              </a:rPr>
              <a:t>Акт підписується 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chemeClr val="dk1"/>
                </a:solidFill>
              </a:rPr>
              <a:t>працівником ССД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chemeClr val="dk1"/>
                </a:solidFill>
              </a:rPr>
              <a:t>психологом закладу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chemeClr val="dk1"/>
                </a:solidFill>
              </a:rPr>
              <a:t>працівником закладу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chemeClr val="dk1"/>
                </a:solidFill>
              </a:rPr>
              <a:t>керівником закладу або уповноваженою ним особою                    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543182" y="7704781"/>
            <a:ext cx="6856348" cy="1569660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chemeClr val="dk1"/>
                </a:solidFill>
              </a:rPr>
              <a:t>Особи, які брали участь в режимі </a:t>
            </a:r>
            <a:r>
              <a:rPr lang="uk-UA" sz="3200" dirty="0" err="1">
                <a:solidFill>
                  <a:schemeClr val="dk1"/>
                </a:solidFill>
              </a:rPr>
              <a:t>відеоконференції</a:t>
            </a:r>
            <a:r>
              <a:rPr lang="uk-UA" sz="3200" dirty="0">
                <a:solidFill>
                  <a:schemeClr val="dk1"/>
                </a:solidFill>
              </a:rPr>
              <a:t>,  підписують акт після його передачі в Україну</a:t>
            </a:r>
          </a:p>
        </p:txBody>
      </p:sp>
      <p:pic>
        <p:nvPicPr>
          <p:cNvPr id="15" name="Графіка 2" descr="Cycle with people with solid fil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52" y="7647543"/>
            <a:ext cx="201771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221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80;p8"/>
          <p:cNvSpPr txBox="1"/>
          <p:nvPr/>
        </p:nvSpPr>
        <p:spPr>
          <a:xfrm>
            <a:off x="4999855" y="348343"/>
            <a:ext cx="1523471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4800" dirty="0">
                <a:solidFill>
                  <a:schemeClr val="tx1"/>
                </a:solidFill>
              </a:rPr>
              <a:t>Продовження процедури усиновлення </a:t>
            </a:r>
          </a:p>
          <a:p>
            <a:pPr algn="ctr">
              <a:spcBef>
                <a:spcPts val="1200"/>
              </a:spcBef>
            </a:pPr>
            <a:r>
              <a:rPr lang="uk-UA" sz="3600" dirty="0">
                <a:solidFill>
                  <a:schemeClr val="tx1"/>
                </a:solidFill>
                <a:sym typeface="Arial"/>
              </a:rPr>
              <a:t>Варіант 2 – Тимчасове в</a:t>
            </a:r>
            <a:r>
              <a:rPr lang="uk-UA" altLang="uk-UA" sz="3600" dirty="0">
                <a:solidFill>
                  <a:schemeClr val="tx1"/>
                </a:solidFill>
                <a:latin typeface="+mn-lt"/>
              </a:rPr>
              <a:t>становлення опіки/ піклування (4) </a:t>
            </a:r>
            <a:endParaRPr lang="uk-UA" sz="36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6" name="Google Shape;186;p8"/>
          <p:cNvSpPr txBox="1"/>
          <p:nvPr/>
        </p:nvSpPr>
        <p:spPr>
          <a:xfrm>
            <a:off x="2611346" y="2525942"/>
            <a:ext cx="18370665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400" dirty="0">
                <a:solidFill>
                  <a:schemeClr val="dk1"/>
                </a:solidFill>
              </a:rPr>
              <a:t>Рішення про призначення опіки/ піклування приймається районною, районною в м. Києві державними (військовими) адміністраціями, виконавчими органами міських рад за місцем проживання кандидатів в усиновлювачі</a:t>
            </a:r>
            <a:endParaRPr sz="3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11346" y="4996513"/>
            <a:ext cx="20011732" cy="510909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uk-UA" sz="3200" dirty="0">
                <a:solidFill>
                  <a:schemeClr val="dk1"/>
                </a:solidFill>
              </a:rPr>
              <a:t>Обов’язкові документи:</a:t>
            </a:r>
          </a:p>
          <a:p>
            <a:pPr marL="514350" indent="-514350">
              <a:spcBef>
                <a:spcPts val="1200"/>
              </a:spcBef>
              <a:buFont typeface="Arial"/>
              <a:buAutoNum type="arabicParenR"/>
            </a:pPr>
            <a:r>
              <a:rPr lang="uk-UA" sz="3200" dirty="0">
                <a:solidFill>
                  <a:schemeClr val="dk1"/>
                </a:solidFill>
              </a:rPr>
              <a:t>заява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uk-UA" sz="3200" dirty="0">
                <a:solidFill>
                  <a:schemeClr val="dk1"/>
                </a:solidFill>
              </a:rPr>
              <a:t>заява другого з подружжя, засвідчена нотаріально 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uk-UA" sz="3200" dirty="0"/>
              <a:t>документи кандидатів в усиновлювачі 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uk-UA" sz="3200" dirty="0"/>
              <a:t>акт про знайомство з дитиною</a:t>
            </a:r>
          </a:p>
          <a:p>
            <a:pPr lvl="0">
              <a:spcBef>
                <a:spcPts val="1200"/>
              </a:spcBef>
            </a:pPr>
            <a:r>
              <a:rPr lang="uk-UA" sz="3200" dirty="0"/>
              <a:t>5) акт про надання згоди дитини на влаштування в сім’ю</a:t>
            </a:r>
            <a:r>
              <a:rPr lang="uk-UA" sz="3200" dirty="0">
                <a:solidFill>
                  <a:schemeClr val="dk1"/>
                </a:solidFill>
              </a:rPr>
              <a:t>                     </a:t>
            </a:r>
          </a:p>
          <a:p>
            <a:pPr>
              <a:spcBef>
                <a:spcPts val="1200"/>
              </a:spcBef>
            </a:pPr>
            <a:r>
              <a:rPr lang="uk-UA" sz="3200" dirty="0">
                <a:solidFill>
                  <a:schemeClr val="dk1"/>
                </a:solidFill>
              </a:rPr>
              <a:t>6) свідоцтво про народження дитини</a:t>
            </a:r>
          </a:p>
          <a:p>
            <a:pPr>
              <a:spcBef>
                <a:spcPts val="1200"/>
              </a:spcBef>
            </a:pPr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документи, які підтверджують наявність правових підстав для усиновлення дитини </a:t>
            </a:r>
            <a:endParaRPr lang="uk-UA" sz="3200" dirty="0">
              <a:solidFill>
                <a:schemeClr val="dk1"/>
              </a:solidFill>
            </a:endParaRPr>
          </a:p>
        </p:txBody>
      </p:sp>
      <p:pic>
        <p:nvPicPr>
          <p:cNvPr id="5" name="Рисунок 4" descr="Список со сплошной заливкой">
            <a:extLst>
              <a:ext uri="{FF2B5EF4-FFF2-40B4-BE49-F238E27FC236}">
                <a16:creationId xmlns:a16="http://schemas.microsoft.com/office/drawing/2014/main" id="{F291E3C6-347D-E54D-9467-D17DEFDB6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103" y="4996513"/>
            <a:ext cx="1546111" cy="15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2663689" y="3023796"/>
            <a:ext cx="19262033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uk-UA" sz="4000" dirty="0"/>
              <a:t>Первинний та місцевий обліки</a:t>
            </a:r>
          </a:p>
          <a:p>
            <a:pPr lvl="0" algn="ctr">
              <a:spcBef>
                <a:spcPts val="1200"/>
              </a:spcBef>
            </a:pPr>
            <a:endParaRPr lang="uk-UA" sz="4000" dirty="0"/>
          </a:p>
          <a:p>
            <a:pPr lvl="0" algn="ctr">
              <a:spcBef>
                <a:spcPts val="1200"/>
              </a:spcBef>
            </a:pPr>
            <a:r>
              <a:rPr lang="uk-UA" sz="4000" dirty="0"/>
              <a:t> Н</a:t>
            </a:r>
            <a:r>
              <a:rPr lang="uk-UA" sz="4000" dirty="0">
                <a:latin typeface="+mn-lt"/>
              </a:rPr>
              <a:t>адання статусу дитини-сироти, дитини, позбавленої батьківського піклування</a:t>
            </a:r>
          </a:p>
          <a:p>
            <a:pPr lvl="0" algn="ctr">
              <a:spcBef>
                <a:spcPts val="1200"/>
              </a:spcBef>
            </a:pPr>
            <a:endParaRPr lang="uk-UA" sz="3600" b="1" dirty="0">
              <a:latin typeface="+mn-lt"/>
            </a:endParaRPr>
          </a:p>
          <a:p>
            <a:pPr lvl="0" algn="ctr">
              <a:spcBef>
                <a:spcPts val="1200"/>
              </a:spcBef>
            </a:pPr>
            <a:endParaRPr lang="uk-UA" sz="3600" b="1" dirty="0">
              <a:latin typeface="+mn-lt"/>
            </a:endParaRPr>
          </a:p>
          <a:p>
            <a:pPr lvl="0" algn="ctr">
              <a:spcBef>
                <a:spcPts val="1200"/>
              </a:spcBef>
            </a:pPr>
            <a:endParaRPr lang="uk-UA" sz="3600" b="1" dirty="0">
              <a:latin typeface="+mn-lt"/>
            </a:endParaRPr>
          </a:p>
          <a:p>
            <a:pPr lvl="0" algn="ctr">
              <a:spcBef>
                <a:spcPts val="1200"/>
              </a:spcBef>
            </a:pPr>
            <a:r>
              <a:rPr lang="uk-UA" sz="3600" b="1" i="1" dirty="0">
                <a:latin typeface="+mn-lt"/>
              </a:rPr>
              <a:t>Що змінилось?</a:t>
            </a:r>
            <a:endParaRPr sz="3600" b="1" i="1" dirty="0">
              <a:latin typeface="+mn-lt"/>
            </a:endParaRPr>
          </a:p>
        </p:txBody>
      </p:sp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Google Shape;92;p1"/>
          <p:cNvSpPr/>
          <p:nvPr/>
        </p:nvSpPr>
        <p:spPr>
          <a:xfrm>
            <a:off x="4294142" y="11343770"/>
            <a:ext cx="165392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to Ukraine’s Reforms for Governance. Funded by Global Affairs Canada. Implemented by Alinea.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1835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80;p8"/>
          <p:cNvSpPr txBox="1"/>
          <p:nvPr/>
        </p:nvSpPr>
        <p:spPr>
          <a:xfrm>
            <a:off x="4999855" y="348343"/>
            <a:ext cx="1523471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4800" dirty="0">
                <a:solidFill>
                  <a:schemeClr val="tx1"/>
                </a:solidFill>
              </a:rPr>
              <a:t>Продовження процедури усиновлення </a:t>
            </a:r>
          </a:p>
          <a:p>
            <a:pPr algn="ctr">
              <a:spcBef>
                <a:spcPts val="1200"/>
              </a:spcBef>
            </a:pPr>
            <a:r>
              <a:rPr lang="uk-UA" sz="3600" dirty="0">
                <a:solidFill>
                  <a:schemeClr val="tx1"/>
                </a:solidFill>
                <a:sym typeface="Arial"/>
              </a:rPr>
              <a:t>Варіант 2 – Тимчасове в</a:t>
            </a:r>
            <a:r>
              <a:rPr lang="uk-UA" altLang="uk-UA" sz="3600" dirty="0">
                <a:solidFill>
                  <a:schemeClr val="tx1"/>
                </a:solidFill>
                <a:latin typeface="+mn-lt"/>
              </a:rPr>
              <a:t>становлення опіки/ піклування (5) </a:t>
            </a:r>
            <a:endParaRPr lang="uk-UA" sz="36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1" name="Google Shape;186;p8"/>
          <p:cNvSpPr txBox="1"/>
          <p:nvPr/>
        </p:nvSpPr>
        <p:spPr>
          <a:xfrm>
            <a:off x="5516690" y="5303713"/>
            <a:ext cx="4174435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400" dirty="0"/>
              <a:t>Опіка/ піклування призначаються строком на 3 місяці </a:t>
            </a:r>
            <a:endParaRPr sz="3400" dirty="0"/>
          </a:p>
        </p:txBody>
      </p:sp>
      <p:sp>
        <p:nvSpPr>
          <p:cNvPr id="25" name="Google Shape;186;p8"/>
          <p:cNvSpPr txBox="1"/>
          <p:nvPr/>
        </p:nvSpPr>
        <p:spPr>
          <a:xfrm>
            <a:off x="13301639" y="5303713"/>
            <a:ext cx="7500731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/>
              <a:t>Дія рішення продовжується розпорядженням РВА, рішенням міськвиконкому до набрання чинності рішенням суду про усиновлення</a:t>
            </a:r>
            <a:endParaRPr sz="3200" dirty="0"/>
          </a:p>
        </p:txBody>
      </p:sp>
      <p:sp>
        <p:nvSpPr>
          <p:cNvPr id="27" name="Google Shape;186;p8"/>
          <p:cNvSpPr txBox="1"/>
          <p:nvPr/>
        </p:nvSpPr>
        <p:spPr>
          <a:xfrm>
            <a:off x="8266943" y="7868567"/>
            <a:ext cx="7367079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/>
              <a:t>Якщо протягом 3-х місяців кандидати в усиновлювачі не подали заяву до суду, вважається, що вони відмовились від усиновлення дитини</a:t>
            </a:r>
            <a:endParaRPr sz="3200" dirty="0"/>
          </a:p>
        </p:txBody>
      </p:sp>
      <p:sp>
        <p:nvSpPr>
          <p:cNvPr id="14" name="Google Shape;186;p8"/>
          <p:cNvSpPr txBox="1"/>
          <p:nvPr/>
        </p:nvSpPr>
        <p:spPr>
          <a:xfrm>
            <a:off x="2604052" y="3262079"/>
            <a:ext cx="20136678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400" dirty="0">
                <a:solidFill>
                  <a:schemeClr val="dk1"/>
                </a:solidFill>
              </a:rPr>
              <a:t>Питання про встановлення опіки/ піклування з метою подальшого усиновлення дитини не виноситься на розгляд Комісії з питань захисту прав дитини, оскільки діє таємниця усиновлення</a:t>
            </a:r>
            <a:endParaRPr sz="3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30626" y="3201997"/>
            <a:ext cx="756000" cy="9000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3529605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80;p8"/>
          <p:cNvSpPr txBox="1"/>
          <p:nvPr/>
        </p:nvSpPr>
        <p:spPr>
          <a:xfrm>
            <a:off x="4999855" y="348343"/>
            <a:ext cx="1523471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4800" dirty="0">
                <a:solidFill>
                  <a:schemeClr val="tx1"/>
                </a:solidFill>
              </a:rPr>
              <a:t>Продовження процедури усиновлення </a:t>
            </a:r>
          </a:p>
          <a:p>
            <a:pPr algn="ctr">
              <a:spcBef>
                <a:spcPts val="1200"/>
              </a:spcBef>
            </a:pPr>
            <a:r>
              <a:rPr lang="uk-UA" sz="3600" dirty="0">
                <a:solidFill>
                  <a:schemeClr val="tx1"/>
                </a:solidFill>
                <a:sym typeface="Arial"/>
              </a:rPr>
              <a:t>Варіант 2 – Тимчасове в</a:t>
            </a:r>
            <a:r>
              <a:rPr lang="uk-UA" altLang="uk-UA" sz="3600" dirty="0">
                <a:solidFill>
                  <a:schemeClr val="tx1"/>
                </a:solidFill>
                <a:latin typeface="+mn-lt"/>
              </a:rPr>
              <a:t>становлення опіки/ піклування (6) </a:t>
            </a:r>
            <a:endParaRPr lang="uk-UA" sz="36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7" name="Google Shape;186;p8"/>
          <p:cNvSpPr txBox="1"/>
          <p:nvPr/>
        </p:nvSpPr>
        <p:spPr>
          <a:xfrm>
            <a:off x="2717953" y="2879312"/>
            <a:ext cx="19574168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400" dirty="0">
                <a:solidFill>
                  <a:schemeClr val="dk1"/>
                </a:solidFill>
              </a:rPr>
              <a:t>Дитина передається у присутності представника закладу та представника </a:t>
            </a:r>
            <a:r>
              <a:rPr lang="uk-UA" sz="3400" dirty="0"/>
              <a:t>дипломатичної установи України, який бере участь особисто або в режими відеоконференції</a:t>
            </a:r>
            <a:endParaRPr sz="3400" dirty="0">
              <a:solidFill>
                <a:srgbClr val="FF0000"/>
              </a:solidFill>
            </a:endParaRPr>
          </a:p>
        </p:txBody>
      </p:sp>
      <p:sp>
        <p:nvSpPr>
          <p:cNvPr id="20" name="Google Shape;120;p3"/>
          <p:cNvSpPr txBox="1"/>
          <p:nvPr/>
        </p:nvSpPr>
        <p:spPr>
          <a:xfrm>
            <a:off x="2911676" y="4197945"/>
            <a:ext cx="20475908" cy="495516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3400" dirty="0"/>
              <a:t>Складається акт про передачу дитини (форма довільна)</a:t>
            </a:r>
          </a:p>
          <a:p>
            <a:pPr lvl="0"/>
            <a:r>
              <a:rPr lang="uk-UA" sz="3400" dirty="0"/>
              <a:t>В акті зазначаються: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3400" dirty="0"/>
              <a:t> ПІБ, дата народження дитини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3400" dirty="0"/>
              <a:t> ПІБ особи, якій передається дитина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3400" dirty="0"/>
              <a:t> ПІБ представника дипломатичної установи (спосіб його участі (онлайн/ </a:t>
            </a:r>
            <a:r>
              <a:rPr lang="uk-UA" sz="3400" dirty="0" err="1"/>
              <a:t>офлайн</a:t>
            </a:r>
            <a:r>
              <a:rPr lang="uk-UA" sz="3400" dirty="0"/>
              <a:t>)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3400" dirty="0"/>
              <a:t> реквізити рішення про встановлення опіки/ піклування</a:t>
            </a:r>
          </a:p>
          <a:p>
            <a:pPr lvl="0"/>
            <a:endParaRPr lang="uk-UA" sz="3400" dirty="0"/>
          </a:p>
          <a:p>
            <a:pPr lvl="0"/>
            <a:r>
              <a:rPr lang="uk-UA" sz="3400" dirty="0"/>
              <a:t>Акт складається в чотирьох примірниках: по одному примірнику для закладу, особи, якій передано дитину, дипломатичної установи, служби у справах дітей</a:t>
            </a:r>
          </a:p>
        </p:txBody>
      </p:sp>
      <p:pic>
        <p:nvPicPr>
          <p:cNvPr id="5" name="Графіка 2" descr="Cycle with people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" y="2439823"/>
            <a:ext cx="201771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1676" y="9551293"/>
            <a:ext cx="18877542" cy="2185214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r>
              <a:rPr lang="uk-UA" sz="3400" dirty="0"/>
              <a:t>Вирішуються питання, пов’язані з поверненням дитини в Україну, в компетентних органах (судах) країни перебування (у разі потреби)</a:t>
            </a:r>
          </a:p>
          <a:p>
            <a:endParaRPr lang="uk-UA" sz="3400" dirty="0"/>
          </a:p>
          <a:p>
            <a:r>
              <a:rPr lang="uk-UA" sz="3400" dirty="0"/>
              <a:t>Дитина знімається з консульського обліку</a:t>
            </a:r>
            <a:endParaRPr lang="uk-UA" sz="34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53" y="9551293"/>
            <a:ext cx="1728000" cy="173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382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Прямоугольник 19"/>
          <p:cNvSpPr/>
          <p:nvPr/>
        </p:nvSpPr>
        <p:spPr>
          <a:xfrm>
            <a:off x="6294783" y="827854"/>
            <a:ext cx="1219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4800" dirty="0">
                <a:solidFill>
                  <a:schemeClr val="tx1"/>
                </a:solidFill>
              </a:rPr>
              <a:t>Продовження процедури усиновлення </a:t>
            </a:r>
          </a:p>
          <a:p>
            <a:pPr algn="ctr">
              <a:spcBef>
                <a:spcPts val="1200"/>
              </a:spcBef>
            </a:pPr>
            <a:r>
              <a:rPr lang="uk-UA" sz="3600" dirty="0">
                <a:solidFill>
                  <a:schemeClr val="tx1"/>
                </a:solidFill>
              </a:rPr>
              <a:t>Варіант 2 - </a:t>
            </a:r>
            <a:r>
              <a:rPr lang="uk-UA" altLang="uk-UA" sz="3600" dirty="0">
                <a:solidFill>
                  <a:schemeClr val="tx1"/>
                </a:solidFill>
              </a:rPr>
              <a:t>Встановлення опіки/ піклування (7) </a:t>
            </a:r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22" name="Google Shape;120;p3"/>
          <p:cNvSpPr txBox="1"/>
          <p:nvPr/>
        </p:nvSpPr>
        <p:spPr>
          <a:xfrm>
            <a:off x="2319444" y="2728689"/>
            <a:ext cx="20126108" cy="1415732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Внесення інформації про влаштування дитини до обліково-статистичної картки дитини в єдиному банку даних</a:t>
            </a:r>
            <a:endParaRPr lang="ru-RU" sz="3600" dirty="0"/>
          </a:p>
          <a:p>
            <a:pPr lvl="0" algn="ctr"/>
            <a:endParaRPr dirty="0"/>
          </a:p>
        </p:txBody>
      </p:sp>
      <p:sp>
        <p:nvSpPr>
          <p:cNvPr id="25" name="Google Shape;189;p8"/>
          <p:cNvSpPr/>
          <p:nvPr/>
        </p:nvSpPr>
        <p:spPr>
          <a:xfrm>
            <a:off x="3024890" y="4026547"/>
            <a:ext cx="828000" cy="828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bg1"/>
                </a:solidFill>
              </a:rPr>
              <a:t>1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25916" y="4084898"/>
            <a:ext cx="7420814" cy="584775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3200" dirty="0">
                <a:latin typeface="+mj-lt"/>
                <a:ea typeface="Times New Roman" panose="02020603050405020304" pitchFamily="18" charset="0"/>
              </a:rPr>
              <a:t>Завершити влаштування в закладі</a:t>
            </a:r>
            <a:endParaRPr lang="uk-UA" sz="3200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1" name="Google Shape;189;p8"/>
          <p:cNvSpPr/>
          <p:nvPr/>
        </p:nvSpPr>
        <p:spPr>
          <a:xfrm>
            <a:off x="3024890" y="5156514"/>
            <a:ext cx="828000" cy="828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bg1"/>
                </a:solidFill>
              </a:rPr>
              <a:t>2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13050" y="5278126"/>
            <a:ext cx="5686934" cy="584775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3200" dirty="0">
                <a:latin typeface="+mj-lt"/>
                <a:ea typeface="Times New Roman" panose="02020603050405020304" pitchFamily="18" charset="0"/>
              </a:rPr>
              <a:t>Додати нове влаштування:</a:t>
            </a:r>
            <a:endParaRPr lang="uk-UA" sz="3200" b="1" dirty="0"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60811"/>
              </p:ext>
            </p:extLst>
          </p:nvPr>
        </p:nvGraphicFramePr>
        <p:xfrm>
          <a:off x="2724216" y="6471355"/>
          <a:ext cx="18764631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3501">
                  <a:extLst>
                    <a:ext uri="{9D8B030D-6E8A-4147-A177-3AD203B41FA5}">
                      <a16:colId xmlns:a16="http://schemas.microsoft.com/office/drawing/2014/main" val="3980729456"/>
                    </a:ext>
                  </a:extLst>
                </a:gridCol>
                <a:gridCol w="14511130">
                  <a:extLst>
                    <a:ext uri="{9D8B030D-6E8A-4147-A177-3AD203B41FA5}">
                      <a16:colId xmlns:a16="http://schemas.microsoft.com/office/drawing/2014/main" val="3582492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3200" dirty="0"/>
                        <a:t>Форма влаштування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dirty="0"/>
                        <a:t>Вибрати з</a:t>
                      </a:r>
                      <a:r>
                        <a:rPr lang="uk-UA" sz="3200" baseline="0" dirty="0"/>
                        <a:t> випадаючого списку: </a:t>
                      </a:r>
                      <a:r>
                        <a:rPr lang="uk-UA" sz="3200" baseline="0" dirty="0">
                          <a:solidFill>
                            <a:schemeClr val="tx1"/>
                          </a:solidFill>
                        </a:rPr>
                        <a:t>«</a:t>
                      </a:r>
                      <a:r>
                        <a:rPr lang="uk-UA" sz="3200" dirty="0">
                          <a:solidFill>
                            <a:schemeClr val="tx1"/>
                          </a:solidFill>
                        </a:rPr>
                        <a:t>Опіка/ піклування з подальшим усиновленням»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754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3200" dirty="0"/>
                        <a:t>Назва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dirty="0"/>
                        <a:t>Вписати</a:t>
                      </a:r>
                      <a:r>
                        <a:rPr lang="uk-UA" sz="3200" baseline="0" dirty="0"/>
                        <a:t> п</a:t>
                      </a:r>
                      <a:r>
                        <a:rPr lang="uk-UA" sz="3200" dirty="0"/>
                        <a:t>різвище, власне ім’я, по батькові (за наявності) опікуна</a:t>
                      </a:r>
                      <a:r>
                        <a:rPr lang="uk-UA" sz="3200" baseline="0" dirty="0"/>
                        <a:t>/ піклувальника</a:t>
                      </a:r>
                      <a:endParaRPr lang="uk-U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76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3200" dirty="0"/>
                        <a:t>Адреса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dirty="0"/>
                        <a:t>Вписати адресу проживання сім’ї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64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3200" dirty="0"/>
                        <a:t>Телефон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dirty="0"/>
                        <a:t>Вписати контактний телефон сім’ї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25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3200" dirty="0"/>
                        <a:t>Дата влаштування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dirty="0"/>
                        <a:t>Вписати дату прийняття рішення про встановлення опіки/ піклування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751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597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117;p3"/>
          <p:cNvSpPr/>
          <p:nvPr/>
        </p:nvSpPr>
        <p:spPr>
          <a:xfrm>
            <a:off x="2539442" y="594691"/>
            <a:ext cx="19220629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4800" dirty="0">
                <a:solidFill>
                  <a:schemeClr val="tx1"/>
                </a:solidFill>
              </a:rPr>
              <a:t>Продовження процедури усиновлення </a:t>
            </a:r>
          </a:p>
          <a:p>
            <a:pPr algn="ctr">
              <a:spcBef>
                <a:spcPts val="1200"/>
              </a:spcBef>
            </a:pPr>
            <a:r>
              <a:rPr lang="uk-UA" sz="3600" dirty="0">
                <a:solidFill>
                  <a:schemeClr val="tx1"/>
                </a:solidFill>
              </a:rPr>
              <a:t>Варіант 2 - </a:t>
            </a:r>
            <a:r>
              <a:rPr lang="uk-UA" altLang="uk-UA" sz="3600" dirty="0">
                <a:solidFill>
                  <a:schemeClr val="tx1"/>
                </a:solidFill>
              </a:rPr>
              <a:t>Встановлення опіки/ піклування (8)</a:t>
            </a:r>
            <a:endParaRPr lang="uk-UA" sz="36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4" name="Google Shape;186;p8"/>
          <p:cNvSpPr txBox="1"/>
          <p:nvPr/>
        </p:nvSpPr>
        <p:spPr>
          <a:xfrm>
            <a:off x="3840596" y="3514759"/>
            <a:ext cx="1661831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chemeClr val="dk1"/>
                </a:solidFill>
              </a:rPr>
              <a:t>Заява про усиновлення подається до суду після повернення дитини в Україну за місцем проживання дитини в сім’ї</a:t>
            </a:r>
            <a:endParaRPr sz="3200" dirty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42" y="3380093"/>
            <a:ext cx="1346510" cy="134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Google Shape;186;p8"/>
          <p:cNvSpPr txBox="1"/>
          <p:nvPr/>
        </p:nvSpPr>
        <p:spPr>
          <a:xfrm>
            <a:off x="3793258" y="4946908"/>
            <a:ext cx="19663090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chemeClr val="dk1"/>
                </a:solidFill>
              </a:rPr>
              <a:t>Готуються документи для подання до суду: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uk-UA" sz="3200" dirty="0">
              <a:solidFill>
                <a:schemeClr val="dk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chemeClr val="dk1"/>
                </a:solidFill>
              </a:rPr>
              <a:t>згода дитини на усиновлення з’ясовується, якщо за віком та рівнем розвитку вона може її висловити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uk-UA" sz="3200" dirty="0">
              <a:solidFill>
                <a:schemeClr val="dk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chemeClr val="dk1"/>
                </a:solidFill>
              </a:rPr>
              <a:t>готується висновок про доцільність усиновлення та відповідність його інтересам дитини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uk-UA" sz="3200" dirty="0">
              <a:solidFill>
                <a:schemeClr val="dk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chemeClr val="dk1"/>
                </a:solidFill>
              </a:rPr>
              <a:t>оформляється медичний висновок про стан здоров’я, фізичний та розумовий розвиток дитини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uk-UA" sz="3200" dirty="0">
              <a:solidFill>
                <a:schemeClr val="dk1"/>
              </a:solidFill>
            </a:endParaRPr>
          </a:p>
        </p:txBody>
      </p:sp>
      <p:sp>
        <p:nvSpPr>
          <p:cNvPr id="25" name="Google Shape;186;p8"/>
          <p:cNvSpPr txBox="1"/>
          <p:nvPr/>
        </p:nvSpPr>
        <p:spPr>
          <a:xfrm>
            <a:off x="3837106" y="9954222"/>
            <a:ext cx="16618319" cy="107717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chemeClr val="dk1"/>
                </a:solidFill>
              </a:rPr>
              <a:t>Після набрання чинності рішенням суду про усиновлення приймається рішення про припинення опіки/ піклування у зв’язку з усиновленням дитини</a:t>
            </a:r>
            <a:endParaRPr sz="3200" dirty="0"/>
          </a:p>
        </p:txBody>
      </p:sp>
      <p:pic>
        <p:nvPicPr>
          <p:cNvPr id="13" name="Графіка 3" descr="Scales of justice with solid fill">
            <a:extLst>
              <a:ext uri="{FF2B5EF4-FFF2-40B4-BE49-F238E27FC236}">
                <a16:creationId xmlns:a16="http://schemas.microsoft.com/office/drawing/2014/main" id="{2B343A3B-5566-59F5-B8CA-4DE84028E0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72697" y="4946908"/>
            <a:ext cx="1440000" cy="144000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52" y="9594311"/>
            <a:ext cx="1440000" cy="143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37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4301669-4E5A-4260-BFB7-C0F97C90765E}"/>
              </a:ext>
            </a:extLst>
          </p:cNvPr>
          <p:cNvSpPr/>
          <p:nvPr/>
        </p:nvSpPr>
        <p:spPr>
          <a:xfrm>
            <a:off x="2752095" y="956277"/>
            <a:ext cx="190234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spc="100" dirty="0">
                <a:latin typeface="Arial" panose="020B0604020202020204" pitchFamily="34" charset="0"/>
                <a:cs typeface="Arial" panose="020B0604020202020204" pitchFamily="34" charset="0"/>
              </a:rPr>
              <a:t>Первинний облік та надання статусу</a:t>
            </a:r>
          </a:p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під час дії воєнного стану </a:t>
            </a:r>
            <a:endParaRPr lang="uk-UA" sz="36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2341272"/>
            <a:ext cx="20477190" cy="9871058"/>
          </a:xfrm>
          <a:prstGeom prst="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uk-UA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Встановлено, що під час воєнного стану  взяття дітей на первинний облік та надання статусу дитини-сироти, дитини, позбавленої батьківського піклування, здійснюється</a:t>
            </a:r>
          </a:p>
          <a:p>
            <a:endParaRPr lang="uk-UA" sz="3600" b="1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282117" y="4273917"/>
            <a:ext cx="10591774" cy="1234287"/>
          </a:xfrm>
          <a:prstGeom prst="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r>
              <a:rPr lang="uk-UA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місцем походження або виявлення дитини</a:t>
            </a:r>
          </a:p>
          <a:p>
            <a:pPr algn="ctr">
              <a:spcBef>
                <a:spcPts val="1200"/>
              </a:spcBef>
            </a:pPr>
            <a:r>
              <a:rPr lang="uk-UA" sz="3200" i="1" dirty="0"/>
              <a:t>(пункт 79</a:t>
            </a:r>
            <a:r>
              <a:rPr lang="uk-UA" sz="3200" i="1" baseline="30000" dirty="0"/>
              <a:t>1 </a:t>
            </a:r>
            <a:r>
              <a:rPr lang="uk-UA" sz="3200" i="1" dirty="0"/>
              <a:t>Постанови № 866)</a:t>
            </a:r>
            <a:endParaRPr lang="uk-UA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750807" y="10879864"/>
            <a:ext cx="5435436" cy="1204232"/>
          </a:xfrm>
          <a:prstGeom prst="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36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91844" y="5441877"/>
            <a:ext cx="4452167" cy="900000"/>
          </a:xfrm>
          <a:prstGeom prst="rect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первинний облік</a:t>
            </a:r>
          </a:p>
          <a:p>
            <a:pPr algn="ctr"/>
            <a:r>
              <a:rPr lang="uk-U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36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53090" y="6774530"/>
            <a:ext cx="8635998" cy="2908381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000" dirty="0"/>
          </a:p>
          <a:p>
            <a:pPr algn="ctr"/>
            <a:r>
              <a:rPr lang="uk-UA" sz="3000" dirty="0"/>
              <a:t>служби у справах дітей районних,  районних у м. Києві  держадміністрацій (районних військових адміністрацій), виконавчих органів сільських, селищних, міських рад  (військових адміністрацій населених пунктів)</a:t>
            </a:r>
          </a:p>
          <a:p>
            <a:pPr algn="ctr"/>
            <a:r>
              <a:rPr lang="uk-UA" sz="3000" dirty="0"/>
              <a:t> </a:t>
            </a:r>
            <a:endParaRPr lang="uk-UA" sz="30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983066" y="5805157"/>
            <a:ext cx="4432590" cy="900000"/>
          </a:xfrm>
          <a:prstGeom prst="rect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надання статусу</a:t>
            </a:r>
          </a:p>
          <a:p>
            <a:pPr algn="ctr"/>
            <a:endParaRPr lang="uk-UA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36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371506" y="6905638"/>
            <a:ext cx="7973763" cy="2777273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3200" dirty="0"/>
          </a:p>
          <a:p>
            <a:pPr algn="ctr"/>
            <a:endParaRPr lang="uk-UA" sz="3200" u="sng" dirty="0"/>
          </a:p>
          <a:p>
            <a:pPr algn="ctr"/>
            <a:r>
              <a:rPr lang="uk-UA" sz="3000" dirty="0"/>
              <a:t>районні, районні у м. Києві держадміністрації (районні військові адміністрації), виконавчі органами сільських, селищних, міських рад (військові адміністрації населених пунктів) </a:t>
            </a:r>
          </a:p>
          <a:p>
            <a:pPr algn="ctr"/>
            <a:r>
              <a:rPr lang="uk-UA" sz="3000" dirty="0"/>
              <a:t> </a:t>
            </a:r>
            <a:endParaRPr lang="uk-UA" sz="3200" b="1" i="1" dirty="0"/>
          </a:p>
          <a:p>
            <a:endParaRPr lang="uk-UA" sz="3200" dirty="0"/>
          </a:p>
        </p:txBody>
      </p:sp>
      <p:grpSp>
        <p:nvGrpSpPr>
          <p:cNvPr id="14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5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0351" y="10225500"/>
            <a:ext cx="18455305" cy="1723538"/>
          </a:xfrm>
          <a:prstGeom prst="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3200" dirty="0"/>
          </a:p>
          <a:p>
            <a:pPr algn="ctr"/>
            <a:r>
              <a:rPr lang="uk-UA" sz="3200" dirty="0"/>
              <a:t>Якщо служба у справах дітей міської, селищної, сільської територіальної громади не здійснює своїх повноважень,  то взяття дитини на первинний облік та надання їй статусу дитини-сироти, дитини, позбавленої батьківського піклування, здійснюється на районному рівні</a:t>
            </a:r>
          </a:p>
          <a:p>
            <a:pPr algn="ctr"/>
            <a:endParaRPr lang="uk-UA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3200" b="1" i="1" dirty="0"/>
          </a:p>
        </p:txBody>
      </p:sp>
      <p:pic>
        <p:nvPicPr>
          <p:cNvPr id="19" name="Google Shape;152;gbbb25ccbab_5_149" descr="Предупреждение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86609" y="10410034"/>
            <a:ext cx="1539004" cy="1539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2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2040482"/>
            <a:ext cx="9182945" cy="380462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301669-4E5A-4260-BFB7-C0F97C90765E}"/>
              </a:ext>
            </a:extLst>
          </p:cNvPr>
          <p:cNvSpPr/>
          <p:nvPr/>
        </p:nvSpPr>
        <p:spPr>
          <a:xfrm>
            <a:off x="2663690" y="863495"/>
            <a:ext cx="190234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spc="100" dirty="0">
                <a:latin typeface="Arial" panose="020B0604020202020204" pitchFamily="34" charset="0"/>
                <a:cs typeface="Arial" panose="020B0604020202020204" pitchFamily="34" charset="0"/>
              </a:rPr>
              <a:t>Первинний облік та надання статусу </a:t>
            </a:r>
          </a:p>
          <a:p>
            <a:pPr lvl="0" algn="ctr"/>
            <a:r>
              <a:rPr lang="uk-UA" sz="3600" dirty="0"/>
              <a:t>під час дії воєнного стану</a:t>
            </a:r>
          </a:p>
          <a:p>
            <a:pPr algn="ctr"/>
            <a:endParaRPr lang="uk-UA" sz="36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EA274B-BA34-304F-B759-08870F792EDA}"/>
              </a:ext>
            </a:extLst>
          </p:cNvPr>
          <p:cNvSpPr txBox="1"/>
          <p:nvPr/>
        </p:nvSpPr>
        <p:spPr>
          <a:xfrm>
            <a:off x="2429089" y="2915264"/>
            <a:ext cx="19492694" cy="1908215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uk-U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Якщо районна, районна в м. Києві, міська, селищна, сільська </a:t>
            </a:r>
          </a:p>
          <a:p>
            <a:pPr algn="ctr">
              <a:spcBef>
                <a:spcPts val="600"/>
              </a:spcBef>
            </a:pPr>
            <a:r>
              <a:rPr lang="uk-U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служба у справах дітей за місцем походження чи виявлення дитини</a:t>
            </a:r>
          </a:p>
          <a:p>
            <a:pPr algn="ctr">
              <a:spcBef>
                <a:spcPts val="600"/>
              </a:spcBef>
            </a:pPr>
            <a:r>
              <a:rPr lang="uk-U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не здійснює своїх повноважень:</a:t>
            </a:r>
            <a:r>
              <a:rPr lang="uk-UA" sz="3600" b="1" i="1" dirty="0"/>
              <a:t> </a:t>
            </a:r>
            <a:endParaRPr lang="uk-U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29089" y="6675286"/>
            <a:ext cx="6240088" cy="142692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місцем  проживання (перебування) чи тимчасового влаштування</a:t>
            </a:r>
            <a:endParaRPr lang="uk-UA" sz="2400" i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39361" y="6793522"/>
            <a:ext cx="6240088" cy="142692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місцем переміщення (евакуації)</a:t>
            </a:r>
          </a:p>
          <a:p>
            <a:pPr algn="ctr"/>
            <a:endParaRPr lang="uk-UA" sz="2600" i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534946" y="6414623"/>
            <a:ext cx="6798961" cy="142692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останнім відомим місцем  проживання (перебування) в Україні </a:t>
            </a:r>
          </a:p>
          <a:p>
            <a:pPr algn="ctr"/>
            <a:endParaRPr lang="uk-UA" sz="2600" i="1" dirty="0">
              <a:solidFill>
                <a:schemeClr val="tx1"/>
              </a:solidFill>
            </a:endParaRPr>
          </a:p>
        </p:txBody>
      </p:sp>
      <p:pic>
        <p:nvPicPr>
          <p:cNvPr id="19" name="Google Shape;152;gbbb25ccbab_5_149" descr="Предупреждение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98336" y="10431461"/>
            <a:ext cx="1539004" cy="153900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5EA274B-BA34-304F-B759-08870F792EDA}"/>
              </a:ext>
            </a:extLst>
          </p:cNvPr>
          <p:cNvSpPr txBox="1"/>
          <p:nvPr/>
        </p:nvSpPr>
        <p:spPr>
          <a:xfrm>
            <a:off x="4731026" y="10716140"/>
            <a:ext cx="18447026" cy="1077218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r>
              <a:rPr lang="uk-UA" sz="3200" dirty="0"/>
              <a:t>Якщо неможливо встановити, де дитина має бути взята на первинний облік та отримати статус, відповідну адміністративно-територіальну одиницю визначає Нацсоцслужба</a:t>
            </a:r>
          </a:p>
        </p:txBody>
      </p:sp>
      <p:sp>
        <p:nvSpPr>
          <p:cNvPr id="17" name="Закрывающая фигурная скобка 4">
            <a:extLst>
              <a:ext uri="{FF2B5EF4-FFF2-40B4-BE49-F238E27FC236}">
                <a16:creationId xmlns:a16="http://schemas.microsoft.com/office/drawing/2014/main" id="{2B9DBDE3-538A-944D-8450-55E36AC6425F}"/>
              </a:ext>
            </a:extLst>
          </p:cNvPr>
          <p:cNvSpPr/>
          <p:nvPr/>
        </p:nvSpPr>
        <p:spPr>
          <a:xfrm rot="5400000">
            <a:off x="12247014" y="-2375287"/>
            <a:ext cx="1106000" cy="21067786"/>
          </a:xfrm>
          <a:prstGeom prst="rightBrace">
            <a:avLst/>
          </a:prstGeom>
          <a:ln w="38100">
            <a:solidFill>
              <a:srgbClr val="0B1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39355" y="8349339"/>
            <a:ext cx="19361426" cy="1227987"/>
          </a:xfrm>
          <a:prstGeom prst="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первинний облік/ надання статусу </a:t>
            </a:r>
            <a:r>
              <a:rPr lang="uk-UA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3600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027837" y="5567981"/>
            <a:ext cx="6240088" cy="56546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Неевакуйовані діти</a:t>
            </a:r>
            <a:endParaRPr lang="uk-UA" sz="3200" i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600024" y="5540847"/>
            <a:ext cx="6240088" cy="56546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Діти евакуйовані в межах України</a:t>
            </a:r>
            <a:endParaRPr lang="uk-UA" sz="3200" i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534946" y="5478120"/>
            <a:ext cx="6240088" cy="56546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Діти евакуйовані за кордон</a:t>
            </a:r>
            <a:endParaRPr lang="uk-UA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4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4301669-4E5A-4260-BFB7-C0F97C90765E}"/>
              </a:ext>
            </a:extLst>
          </p:cNvPr>
          <p:cNvSpPr/>
          <p:nvPr/>
        </p:nvSpPr>
        <p:spPr>
          <a:xfrm>
            <a:off x="2868173" y="3773238"/>
            <a:ext cx="3338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u="sng" spc="100" dirty="0">
                <a:latin typeface="Arial" panose="020B0604020202020204" pitchFamily="34" charset="0"/>
                <a:cs typeface="Arial" panose="020B0604020202020204" pitchFamily="34" charset="0"/>
              </a:rPr>
              <a:t>Приклад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624313" y="3665201"/>
            <a:ext cx="7037189" cy="216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dirty="0">
                <a:solidFill>
                  <a:schemeClr val="tx1"/>
                </a:solidFill>
              </a:rPr>
              <a:t>Районна </a:t>
            </a:r>
          </a:p>
          <a:p>
            <a:pPr algn="ctr"/>
            <a:r>
              <a:rPr lang="uk-UA" sz="3400" dirty="0">
                <a:solidFill>
                  <a:schemeClr val="tx1"/>
                </a:solidFill>
              </a:rPr>
              <a:t>служба у справах дітей за місцем походження </a:t>
            </a:r>
          </a:p>
          <a:p>
            <a:pPr algn="ctr"/>
            <a:r>
              <a:rPr lang="uk-UA" sz="3400" dirty="0">
                <a:solidFill>
                  <a:schemeClr val="tx1"/>
                </a:solidFill>
              </a:rPr>
              <a:t>(Херсонська обл.)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66159" y="7412774"/>
            <a:ext cx="6480000" cy="18750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dirty="0">
                <a:solidFill>
                  <a:schemeClr val="tx1"/>
                </a:solidFill>
              </a:rPr>
              <a:t>Служба у справах дітей за місцем перебування (тимчасового влаштування)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807221" y="4769752"/>
            <a:ext cx="4401277" cy="33802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Місце походження дитини - сільська територіальна громада Херсонська обл.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745905" y="2029155"/>
            <a:ext cx="15101263" cy="116090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400" dirty="0">
                <a:solidFill>
                  <a:schemeClr val="tx1"/>
                </a:solidFill>
              </a:rPr>
              <a:t>Сільська служба у справах дітей за місцем походження (Херсонська обл.)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804937" y="249153"/>
            <a:ext cx="8008735" cy="123337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u="sng" dirty="0">
                <a:solidFill>
                  <a:schemeClr val="tx1"/>
                </a:solidFill>
              </a:rPr>
              <a:t>Взяття дитини на первинний облік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367168" y="7342020"/>
            <a:ext cx="6480000" cy="19841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dirty="0">
                <a:solidFill>
                  <a:schemeClr val="tx1"/>
                </a:solidFill>
              </a:rPr>
              <a:t>Служба у справах дітей за місцем евакуації в Україні</a:t>
            </a:r>
          </a:p>
        </p:txBody>
      </p:sp>
      <p:sp>
        <p:nvSpPr>
          <p:cNvPr id="28" name="Google Shape;189;p8"/>
          <p:cNvSpPr/>
          <p:nvPr/>
        </p:nvSpPr>
        <p:spPr>
          <a:xfrm>
            <a:off x="14804614" y="7727309"/>
            <a:ext cx="1327699" cy="121360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bg1"/>
                </a:solidFill>
                <a:sym typeface="Arial"/>
              </a:rPr>
              <a:t>або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29" name="Google Shape;189;p8"/>
          <p:cNvSpPr/>
          <p:nvPr/>
        </p:nvSpPr>
        <p:spPr>
          <a:xfrm>
            <a:off x="7131026" y="1579155"/>
            <a:ext cx="900000" cy="90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bg1"/>
                </a:solidFill>
              </a:rPr>
              <a:t>1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30" name="Google Shape;189;p8"/>
          <p:cNvSpPr/>
          <p:nvPr/>
        </p:nvSpPr>
        <p:spPr>
          <a:xfrm>
            <a:off x="14920162" y="3392699"/>
            <a:ext cx="900000" cy="90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bg1"/>
                </a:solidFill>
              </a:rPr>
              <a:t>2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31" name="Google Shape;189;p8"/>
          <p:cNvSpPr/>
          <p:nvPr/>
        </p:nvSpPr>
        <p:spPr>
          <a:xfrm>
            <a:off x="7498732" y="7095721"/>
            <a:ext cx="900000" cy="90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chemeClr val="bg1"/>
                </a:solidFill>
              </a:rPr>
              <a:t>3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580162" y="9921351"/>
            <a:ext cx="6480000" cy="208649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dirty="0">
                <a:solidFill>
                  <a:schemeClr val="tx1"/>
                </a:solidFill>
              </a:rPr>
              <a:t>Служба у справах дітей за останнім відомим місцем перебування в Україні до евакуації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4301669-4E5A-4260-BFB7-C0F97C90765E}"/>
              </a:ext>
            </a:extLst>
          </p:cNvPr>
          <p:cNvSpPr/>
          <p:nvPr/>
        </p:nvSpPr>
        <p:spPr>
          <a:xfrm>
            <a:off x="8031026" y="5315424"/>
            <a:ext cx="59433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spc="100" dirty="0">
                <a:latin typeface="Arial" panose="020B0604020202020204" pitchFamily="34" charset="0"/>
                <a:cs typeface="Arial" panose="020B0604020202020204" pitchFamily="34" charset="0"/>
              </a:rPr>
              <a:t>Якщо сільська і районна ССД не здійснюють повноважень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2941959" y="4294549"/>
            <a:ext cx="1550504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4301669-4E5A-4260-BFB7-C0F97C90765E}"/>
              </a:ext>
            </a:extLst>
          </p:cNvPr>
          <p:cNvSpPr/>
          <p:nvPr/>
        </p:nvSpPr>
        <p:spPr>
          <a:xfrm>
            <a:off x="8538364" y="3815645"/>
            <a:ext cx="48950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spc="100" dirty="0">
                <a:latin typeface="Arial" panose="020B0604020202020204" pitchFamily="34" charset="0"/>
                <a:cs typeface="Arial" panose="020B0604020202020204" pitchFamily="34" charset="0"/>
              </a:rPr>
              <a:t>Якщо сільська ССД не здійснює повноважень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0985905" y="6411417"/>
            <a:ext cx="0" cy="611541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94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4301669-4E5A-4260-BFB7-C0F97C90765E}"/>
              </a:ext>
            </a:extLst>
          </p:cNvPr>
          <p:cNvSpPr/>
          <p:nvPr/>
        </p:nvSpPr>
        <p:spPr>
          <a:xfrm>
            <a:off x="2752095" y="956277"/>
            <a:ext cx="190234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spc="100" dirty="0">
                <a:latin typeface="Arial" panose="020B0604020202020204" pitchFamily="34" charset="0"/>
                <a:cs typeface="Arial" panose="020B0604020202020204" pitchFamily="34" charset="0"/>
              </a:rPr>
              <a:t>Місцевий облік дітей, які можуть бути усиновлені</a:t>
            </a:r>
          </a:p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під час дії воєнного стану </a:t>
            </a:r>
            <a:endParaRPr lang="uk-UA" sz="36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23295" y="2874635"/>
            <a:ext cx="17681090" cy="1234287"/>
          </a:xfrm>
          <a:prstGeom prst="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r>
              <a:rPr lang="en-US" sz="6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 </a:t>
            </a:r>
            <a:r>
              <a:rPr lang="uk-UA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Змінились правила взяття на місцевий облік дітей, які переміщені (евакуйовані) в межах України або за кордон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750807" y="10879864"/>
            <a:ext cx="5435436" cy="1204232"/>
          </a:xfrm>
          <a:prstGeom prst="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36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87164" y="4824786"/>
            <a:ext cx="17681091" cy="2415998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r>
              <a:rPr lang="uk-UA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Встановлено, що тимчасово переміщені (евакуйовані) діти, які мають правові підстави для усиновлення, беруться на місцевий облік за місцем свого походження</a:t>
            </a:r>
            <a:r>
              <a:rPr lang="uk-UA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uk-UA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(незалежно від місця перебування дитини) </a:t>
            </a:r>
          </a:p>
          <a:p>
            <a:pPr algn="ctr">
              <a:spcBef>
                <a:spcPts val="1200"/>
              </a:spcBef>
            </a:pPr>
            <a:r>
              <a:rPr lang="uk-UA" sz="3200" i="1" dirty="0"/>
              <a:t>(пункти 114, 120, 121 Постанови № 905)</a:t>
            </a:r>
            <a:endParaRPr lang="uk-U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17268" y="7735914"/>
            <a:ext cx="18921975" cy="604853"/>
          </a:xfrm>
          <a:prstGeom prst="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r>
              <a:rPr lang="ru-RU" sz="3200" dirty="0"/>
              <a:t>У </a:t>
            </a:r>
            <a:r>
              <a:rPr lang="uk-UA" sz="3200" dirty="0"/>
              <a:t>разі</a:t>
            </a:r>
            <a:r>
              <a:rPr lang="ru-RU" sz="3200" dirty="0"/>
              <a:t> коли служба у справах дітей за місцем походження дитини не здійснює своїх повноважень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33192" y="8643530"/>
            <a:ext cx="7215988" cy="15678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діти евакуйовані в межах України – </a:t>
            </a:r>
          </a:p>
          <a:p>
            <a:pPr algn="ctr"/>
            <a:r>
              <a:rPr lang="uk-UA" sz="2800" dirty="0">
                <a:solidFill>
                  <a:schemeClr val="tx1"/>
                </a:solidFill>
              </a:rPr>
              <a:t>за місцем їх перебування в евакуації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009657" y="8727342"/>
            <a:ext cx="8854719" cy="157832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діти евакуйовані за межі України – </a:t>
            </a:r>
          </a:p>
          <a:p>
            <a:pPr algn="ctr"/>
            <a:r>
              <a:rPr lang="uk-UA" sz="2800" dirty="0">
                <a:solidFill>
                  <a:schemeClr val="tx1"/>
                </a:solidFill>
              </a:rPr>
              <a:t>за останнім відомим місцем їхнього перебування в Україні до  евакуації за кордон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EA274B-BA34-304F-B759-08870F792EDA}"/>
              </a:ext>
            </a:extLst>
          </p:cNvPr>
          <p:cNvSpPr txBox="1"/>
          <p:nvPr/>
        </p:nvSpPr>
        <p:spPr>
          <a:xfrm>
            <a:off x="5234567" y="11058858"/>
            <a:ext cx="15869818" cy="1077218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3200" dirty="0"/>
              <a:t>Якщо неможливо встановити, де дитина має бути взята на місцевий облік, </a:t>
            </a:r>
          </a:p>
          <a:p>
            <a:pPr algn="ctr"/>
            <a:r>
              <a:rPr lang="uk-UA" sz="3200" dirty="0"/>
              <a:t>відповідну адміністративно-територіальну одиницю визначає Нацсоцслужба</a:t>
            </a:r>
          </a:p>
        </p:txBody>
      </p:sp>
      <p:pic>
        <p:nvPicPr>
          <p:cNvPr id="20" name="Google Shape;152;gbbb25ccbab_5_149" descr="Предупреждение со сплошной заливко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3192" y="10891975"/>
            <a:ext cx="1296000" cy="12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25" name="Google Shape;94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9153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V="1">
            <a:off x="7197616" y="11189926"/>
            <a:ext cx="9182945" cy="1231019"/>
          </a:xfrm>
          <a:custGeom>
            <a:avLst/>
            <a:gdLst/>
            <a:ahLst/>
            <a:cxnLst/>
            <a:rect l="l" t="t" r="r" b="b"/>
            <a:pathLst>
              <a:path w="4334376" h="12709" extrusionOk="0">
                <a:moveTo>
                  <a:pt x="4334377" y="0"/>
                </a:moveTo>
                <a:lnTo>
                  <a:pt x="0" y="0"/>
                </a:lnTo>
              </a:path>
            </a:pathLst>
          </a:custGeom>
          <a:noFill/>
          <a:ln w="38125" cap="rnd" cmpd="sng">
            <a:solidFill>
              <a:srgbClr val="1D1D1B">
                <a:alpha val="5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>
            <a:off x="10348477" y="12542930"/>
            <a:ext cx="4460828" cy="750044"/>
            <a:chOff x="8359991" y="9113279"/>
            <a:chExt cx="8404009" cy="1828800"/>
          </a:xfrm>
        </p:grpSpPr>
        <p:pic>
          <p:nvPicPr>
            <p:cNvPr id="11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59991" y="9588904"/>
              <a:ext cx="3608465" cy="135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5;p1" descr="Зображення, що містить текст, картинка&#10;&#10;Автоматично згенерований опис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2000" y="9113279"/>
              <a:ext cx="45720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3843354" y="2802743"/>
            <a:ext cx="181084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uk-UA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Постанову КМУ № 866 доповнено новим пунктом 85, яким встановлено, що:</a:t>
            </a:r>
          </a:p>
          <a:p>
            <a:pPr>
              <a:spcBef>
                <a:spcPts val="1200"/>
              </a:spcBef>
            </a:pPr>
            <a:endParaRPr lang="uk-UA"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uk-UA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Нацсоцслужба</a:t>
            </a:r>
            <a:r>
              <a:rPr lang="uk-U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забезпечує  формування переліку служб у справах дітей, які: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arenR"/>
            </a:pPr>
            <a:r>
              <a:rPr lang="uk-U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здійснюють своїх  повноважень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arenR"/>
            </a:pPr>
            <a:r>
              <a:rPr lang="uk-U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підключені (відключені) від єдиного банку даних</a:t>
            </a:r>
            <a:endParaRPr lang="uk-U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uk-UA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3600" dirty="0">
              <a:latin typeface="+mn-lt"/>
              <a:ea typeface="Times New Roman" panose="02020603050405020304" pitchFamily="18" charset="0"/>
            </a:endParaRPr>
          </a:p>
          <a:p>
            <a:r>
              <a:rPr lang="uk-UA" sz="3600" dirty="0">
                <a:latin typeface="+mn-lt"/>
                <a:ea typeface="Times New Roman" panose="02020603050405020304" pitchFamily="18" charset="0"/>
              </a:rPr>
              <a:t>Формування переліку здійснюється:</a:t>
            </a:r>
          </a:p>
          <a:p>
            <a:endParaRPr lang="uk-UA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buFont typeface="Wingdings" panose="05000000000000000000" pitchFamily="2" charset="2"/>
              <a:buChar char="§"/>
            </a:pPr>
            <a:endParaRPr lang="uk-UA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Google Shape;189;p8"/>
          <p:cNvSpPr/>
          <p:nvPr/>
        </p:nvSpPr>
        <p:spPr>
          <a:xfrm>
            <a:off x="11761562" y="8486069"/>
            <a:ext cx="1004559" cy="100596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bg1"/>
                </a:solidFill>
                <a:sym typeface="Arial"/>
              </a:rPr>
              <a:t>та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4" name="Google Shape;120;p3"/>
          <p:cNvSpPr txBox="1"/>
          <p:nvPr/>
        </p:nvSpPr>
        <p:spPr>
          <a:xfrm>
            <a:off x="3511886" y="8202822"/>
            <a:ext cx="7371460" cy="206206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uk-UA" sz="3200" dirty="0">
                <a:latin typeface="+mn-lt"/>
                <a:ea typeface="Times New Roman" panose="02020603050405020304" pitchFamily="18" charset="0"/>
              </a:rPr>
              <a:t>на підставі інформації обласних, </a:t>
            </a:r>
          </a:p>
          <a:p>
            <a:pPr algn="ctr"/>
            <a:r>
              <a:rPr lang="uk-UA" sz="3200" dirty="0">
                <a:latin typeface="+mn-lt"/>
                <a:ea typeface="Times New Roman" panose="02020603050405020304" pitchFamily="18" charset="0"/>
              </a:rPr>
              <a:t>Київської міської державних (військових) адміністрацій </a:t>
            </a:r>
          </a:p>
          <a:p>
            <a:pPr lvl="0" algn="ctr"/>
            <a:endParaRPr sz="3200" dirty="0"/>
          </a:p>
        </p:txBody>
      </p:sp>
      <p:sp>
        <p:nvSpPr>
          <p:cNvPr id="15" name="Google Shape;120;p3"/>
          <p:cNvSpPr txBox="1"/>
          <p:nvPr/>
        </p:nvSpPr>
        <p:spPr>
          <a:xfrm>
            <a:off x="13965972" y="7341048"/>
            <a:ext cx="7761586" cy="2923837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uk-UA" sz="3200" dirty="0">
                <a:latin typeface="+mn-lt"/>
                <a:ea typeface="Times New Roman" panose="02020603050405020304" pitchFamily="18" charset="0"/>
              </a:rPr>
              <a:t>з урахуванням переліку територій, на яких ведуться (велися) бойові дії або тимчасово окупованих територій, затвердженого Мінреінтеграції </a:t>
            </a:r>
          </a:p>
          <a:p>
            <a:pPr algn="ctr"/>
            <a:r>
              <a:rPr lang="uk-UA" sz="2800" dirty="0">
                <a:latin typeface="+mn-lt"/>
                <a:ea typeface="Times New Roman" panose="02020603050405020304" pitchFamily="18" charset="0"/>
              </a:rPr>
              <a:t>(наказ від </a:t>
            </a:r>
            <a:r>
              <a:rPr lang="ru-RU" sz="2800" dirty="0">
                <a:latin typeface="+mn-lt"/>
              </a:rPr>
              <a:t>22 грудня 2022 року № 309 (із змінами від 25 квітня 2023 року)</a:t>
            </a:r>
            <a:endParaRPr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367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8538</TotalTime>
  <Words>4696</Words>
  <Application>Microsoft Macintosh PowerPoint</Application>
  <PresentationFormat>Произвольный</PresentationFormat>
  <Paragraphs>592</Paragraphs>
  <Slides>43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Mykola Lytvynenko</cp:lastModifiedBy>
  <cp:revision>793</cp:revision>
  <dcterms:created xsi:type="dcterms:W3CDTF">2020-03-23T11:47:01Z</dcterms:created>
  <dcterms:modified xsi:type="dcterms:W3CDTF">2023-06-23T12:38:52Z</dcterms:modified>
</cp:coreProperties>
</file>